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3" r:id="rId2"/>
    <p:sldId id="256" r:id="rId3"/>
    <p:sldId id="257" r:id="rId4"/>
    <p:sldId id="262" r:id="rId5"/>
    <p:sldId id="265" r:id="rId6"/>
    <p:sldId id="259" r:id="rId7"/>
    <p:sldId id="264" r:id="rId8"/>
    <p:sldId id="260" r:id="rId9"/>
    <p:sldId id="263" r:id="rId10"/>
    <p:sldId id="266" r:id="rId11"/>
    <p:sldId id="267" r:id="rId12"/>
    <p:sldId id="268" r:id="rId13"/>
    <p:sldId id="295" r:id="rId14"/>
    <p:sldId id="286" r:id="rId15"/>
    <p:sldId id="287" r:id="rId16"/>
    <p:sldId id="288" r:id="rId17"/>
    <p:sldId id="289" r:id="rId18"/>
    <p:sldId id="290" r:id="rId19"/>
    <p:sldId id="291" r:id="rId20"/>
    <p:sldId id="292" r:id="rId21"/>
    <p:sldId id="293" r:id="rId22"/>
    <p:sldId id="271" r:id="rId23"/>
    <p:sldId id="272" r:id="rId24"/>
    <p:sldId id="273" r:id="rId25"/>
    <p:sldId id="274" r:id="rId26"/>
    <p:sldId id="275" r:id="rId27"/>
    <p:sldId id="276" r:id="rId28"/>
    <p:sldId id="278" r:id="rId29"/>
    <p:sldId id="296" r:id="rId30"/>
    <p:sldId id="298" r:id="rId31"/>
    <p:sldId id="279" r:id="rId32"/>
    <p:sldId id="299" r:id="rId33"/>
    <p:sldId id="301" r:id="rId34"/>
    <p:sldId id="302" r:id="rId35"/>
    <p:sldId id="285"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6" autoAdjust="0"/>
    <p:restoredTop sz="92147" autoAdjust="0"/>
  </p:normalViewPr>
  <p:slideViewPr>
    <p:cSldViewPr>
      <p:cViewPr varScale="1">
        <p:scale>
          <a:sx n="65" d="100"/>
          <a:sy n="65" d="100"/>
        </p:scale>
        <p:origin x="-13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91473-702C-4724-B9FD-06CBA1C27FBC}"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CBE9E-883E-47AF-BEF9-2F7901FB56C1}" type="slidenum">
              <a:rPr lang="en-US" smtClean="0"/>
              <a:t>‹#›</a:t>
            </a:fld>
            <a:endParaRPr lang="en-US"/>
          </a:p>
        </p:txBody>
      </p:sp>
    </p:spTree>
    <p:extLst>
      <p:ext uri="{BB962C8B-B14F-4D97-AF65-F5344CB8AC3E}">
        <p14:creationId xmlns:p14="http://schemas.microsoft.com/office/powerpoint/2010/main" val="227024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Instruction for the teachers.</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a:t>
            </a:fld>
            <a:endParaRPr lang="en-US"/>
          </a:p>
        </p:txBody>
      </p:sp>
    </p:spTree>
    <p:extLst>
      <p:ext uri="{BB962C8B-B14F-4D97-AF65-F5344CB8AC3E}">
        <p14:creationId xmlns:p14="http://schemas.microsoft.com/office/powerpoint/2010/main" val="1927705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ask the students about the first box. He may let them some times to say something. Then he may advance forward.</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10</a:t>
            </a:fld>
            <a:endParaRPr lang="en-US"/>
          </a:p>
        </p:txBody>
      </p:sp>
    </p:spTree>
    <p:extLst>
      <p:ext uri="{BB962C8B-B14F-4D97-AF65-F5344CB8AC3E}">
        <p14:creationId xmlns:p14="http://schemas.microsoft.com/office/powerpoint/2010/main" val="121004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Lesson declaration.</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11</a:t>
            </a:fld>
            <a:endParaRPr lang="en-US"/>
          </a:p>
        </p:txBody>
      </p:sp>
    </p:spTree>
    <p:extLst>
      <p:ext uri="{BB962C8B-B14F-4D97-AF65-F5344CB8AC3E}">
        <p14:creationId xmlns:p14="http://schemas.microsoft.com/office/powerpoint/2010/main" val="370266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lesson will cover all the four skills speaking, listening, reading and writing.</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12</a:t>
            </a:fld>
            <a:endParaRPr lang="en-US"/>
          </a:p>
        </p:txBody>
      </p:sp>
    </p:spTree>
    <p:extLst>
      <p:ext uri="{BB962C8B-B14F-4D97-AF65-F5344CB8AC3E}">
        <p14:creationId xmlns:p14="http://schemas.microsoft.com/office/powerpoint/2010/main" val="10513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may ask the students to</a:t>
            </a:r>
            <a:r>
              <a:rPr lang="en-US" baseline="0" dirty="0" smtClean="0"/>
              <a:t> say something about the pictures. He may give them some times to answer of section A. If he wants, </a:t>
            </a:r>
            <a:r>
              <a:rPr lang="en-US" dirty="0" smtClean="0"/>
              <a:t>her can go to the page No 21 directly by clicking the right arrow to skip key word option,</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13</a:t>
            </a:fld>
            <a:endParaRPr lang="en-US"/>
          </a:p>
        </p:txBody>
      </p:sp>
    </p:spTree>
    <p:extLst>
      <p:ext uri="{BB962C8B-B14F-4D97-AF65-F5344CB8AC3E}">
        <p14:creationId xmlns:p14="http://schemas.microsoft.com/office/powerpoint/2010/main" val="72768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skip key</a:t>
            </a:r>
            <a:r>
              <a:rPr lang="en-US" baseline="0" dirty="0" smtClean="0"/>
              <a:t> words option if he can find the lesson difficult to complete in the class. But if the students ask about the key words, then teacher may show this option.</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14</a:t>
            </a:fld>
            <a:endParaRPr lang="en-US"/>
          </a:p>
        </p:txBody>
      </p:sp>
    </p:spTree>
    <p:extLst>
      <p:ext uri="{BB962C8B-B14F-4D97-AF65-F5344CB8AC3E}">
        <p14:creationId xmlns:p14="http://schemas.microsoft.com/office/powerpoint/2010/main" val="395822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may show the word ‘record’ first. Then he ask the students to tell</a:t>
            </a:r>
            <a:r>
              <a:rPr lang="en-US" baseline="0" dirty="0" smtClean="0"/>
              <a:t> the meaning of the word. If they are able, ok. Then teacher can show them the meaning and sentence making at last.</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15</a:t>
            </a:fld>
            <a:endParaRPr lang="en-US"/>
          </a:p>
        </p:txBody>
      </p:sp>
    </p:spTree>
    <p:extLst>
      <p:ext uri="{BB962C8B-B14F-4D97-AF65-F5344CB8AC3E}">
        <p14:creationId xmlns:p14="http://schemas.microsoft.com/office/powerpoint/2010/main" val="73505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may show the word ‘surface’ first. Then he ask the students to tell</a:t>
            </a:r>
            <a:r>
              <a:rPr lang="en-US" baseline="0" dirty="0" smtClean="0"/>
              <a:t> the meaning of the word. If they are able, ok. Then teacher can show them the meaning and sentence making at last.</a:t>
            </a:r>
            <a:endParaRPr lang="en-US" dirty="0" smtClean="0"/>
          </a:p>
          <a:p>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16</a:t>
            </a:fld>
            <a:endParaRPr lang="en-US"/>
          </a:p>
        </p:txBody>
      </p:sp>
    </p:spTree>
    <p:extLst>
      <p:ext uri="{BB962C8B-B14F-4D97-AF65-F5344CB8AC3E}">
        <p14:creationId xmlns:p14="http://schemas.microsoft.com/office/powerpoint/2010/main" val="286560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Same as above.</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17</a:t>
            </a:fld>
            <a:endParaRPr lang="en-US"/>
          </a:p>
        </p:txBody>
      </p:sp>
    </p:spTree>
    <p:extLst>
      <p:ext uri="{BB962C8B-B14F-4D97-AF65-F5344CB8AC3E}">
        <p14:creationId xmlns:p14="http://schemas.microsoft.com/office/powerpoint/2010/main" val="2084818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Same as above slides.</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18</a:t>
            </a:fld>
            <a:endParaRPr lang="en-US"/>
          </a:p>
        </p:txBody>
      </p:sp>
    </p:spTree>
    <p:extLst>
      <p:ext uri="{BB962C8B-B14F-4D97-AF65-F5344CB8AC3E}">
        <p14:creationId xmlns:p14="http://schemas.microsoft.com/office/powerpoint/2010/main" val="491049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Same as above slides.</a:t>
            </a:r>
          </a:p>
          <a:p>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19</a:t>
            </a:fld>
            <a:endParaRPr lang="en-US"/>
          </a:p>
        </p:txBody>
      </p:sp>
    </p:spTree>
    <p:extLst>
      <p:ext uri="{BB962C8B-B14F-4D97-AF65-F5344CB8AC3E}">
        <p14:creationId xmlns:p14="http://schemas.microsoft.com/office/powerpoint/2010/main" val="315704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Welcome slide.</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a:t>
            </a:fld>
            <a:endParaRPr lang="en-US"/>
          </a:p>
        </p:txBody>
      </p:sp>
    </p:spTree>
    <p:extLst>
      <p:ext uri="{BB962C8B-B14F-4D97-AF65-F5344CB8AC3E}">
        <p14:creationId xmlns:p14="http://schemas.microsoft.com/office/powerpoint/2010/main" val="498298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advance according to animation.</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20</a:t>
            </a:fld>
            <a:endParaRPr lang="en-US"/>
          </a:p>
        </p:txBody>
      </p:sp>
    </p:spTree>
    <p:extLst>
      <p:ext uri="{BB962C8B-B14F-4D97-AF65-F5344CB8AC3E}">
        <p14:creationId xmlns:p14="http://schemas.microsoft.com/office/powerpoint/2010/main" val="309921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advance according to animation.</a:t>
            </a:r>
          </a:p>
          <a:p>
            <a:pPr algn="ct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21</a:t>
            </a:fld>
            <a:endParaRPr lang="en-US"/>
          </a:p>
        </p:txBody>
      </p:sp>
    </p:spTree>
    <p:extLst>
      <p:ext uri="{BB962C8B-B14F-4D97-AF65-F5344CB8AC3E}">
        <p14:creationId xmlns:p14="http://schemas.microsoft.com/office/powerpoint/2010/main" val="3756812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advance according to animation.</a:t>
            </a:r>
          </a:p>
          <a:p>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22</a:t>
            </a:fld>
            <a:endParaRPr lang="en-US"/>
          </a:p>
        </p:txBody>
      </p:sp>
    </p:spTree>
    <p:extLst>
      <p:ext uri="{BB962C8B-B14F-4D97-AF65-F5344CB8AC3E}">
        <p14:creationId xmlns:p14="http://schemas.microsoft.com/office/powerpoint/2010/main" val="2371595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Same as above slides.</a:t>
            </a:r>
          </a:p>
          <a:p>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23</a:t>
            </a:fld>
            <a:endParaRPr lang="en-US"/>
          </a:p>
        </p:txBody>
      </p:sp>
    </p:spTree>
    <p:extLst>
      <p:ext uri="{BB962C8B-B14F-4D97-AF65-F5344CB8AC3E}">
        <p14:creationId xmlns:p14="http://schemas.microsoft.com/office/powerpoint/2010/main" val="698233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topics begun. Teacher may ask the question first, Then he can show the pictures and afterward he can advance.</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24</a:t>
            </a:fld>
            <a:endParaRPr lang="en-US"/>
          </a:p>
        </p:txBody>
      </p:sp>
    </p:spTree>
    <p:extLst>
      <p:ext uri="{BB962C8B-B14F-4D97-AF65-F5344CB8AC3E}">
        <p14:creationId xmlns:p14="http://schemas.microsoft.com/office/powerpoint/2010/main" val="4282430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should give the students some seconds to think for answering the questions. Then he can advance forward accordingly.</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25</a:t>
            </a:fld>
            <a:endParaRPr lang="en-US"/>
          </a:p>
        </p:txBody>
      </p:sp>
    </p:spTree>
    <p:extLst>
      <p:ext uri="{BB962C8B-B14F-4D97-AF65-F5344CB8AC3E}">
        <p14:creationId xmlns:p14="http://schemas.microsoft.com/office/powerpoint/2010/main" val="3312460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above.</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26</a:t>
            </a:fld>
            <a:endParaRPr lang="en-US"/>
          </a:p>
        </p:txBody>
      </p:sp>
    </p:spTree>
    <p:extLst>
      <p:ext uri="{BB962C8B-B14F-4D97-AF65-F5344CB8AC3E}">
        <p14:creationId xmlns:p14="http://schemas.microsoft.com/office/powerpoint/2010/main" val="2047787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should go according to animation.</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27</a:t>
            </a:fld>
            <a:endParaRPr lang="en-US"/>
          </a:p>
        </p:txBody>
      </p:sp>
    </p:spTree>
    <p:extLst>
      <p:ext uri="{BB962C8B-B14F-4D97-AF65-F5344CB8AC3E}">
        <p14:creationId xmlns:p14="http://schemas.microsoft.com/office/powerpoint/2010/main" val="2799654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will read out this option with proper sound, stress and intonation for</a:t>
            </a:r>
            <a:r>
              <a:rPr lang="en-US" baseline="0" dirty="0" smtClean="0"/>
              <a:t> listening skill.</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28</a:t>
            </a:fld>
            <a:endParaRPr lang="en-US"/>
          </a:p>
        </p:txBody>
      </p:sp>
    </p:spTree>
    <p:extLst>
      <p:ext uri="{BB962C8B-B14F-4D97-AF65-F5344CB8AC3E}">
        <p14:creationId xmlns:p14="http://schemas.microsoft.com/office/powerpoint/2010/main" val="1212247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may</a:t>
            </a:r>
            <a:r>
              <a:rPr lang="en-US" baseline="0" dirty="0" smtClean="0"/>
              <a:t> be used as a button here to show the meaning of the word.</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29</a:t>
            </a:fld>
            <a:endParaRPr lang="en-US"/>
          </a:p>
        </p:txBody>
      </p:sp>
    </p:spTree>
    <p:extLst>
      <p:ext uri="{BB962C8B-B14F-4D97-AF65-F5344CB8AC3E}">
        <p14:creationId xmlns:p14="http://schemas.microsoft.com/office/powerpoint/2010/main" val="267207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3</a:t>
            </a:fld>
            <a:endParaRPr lang="en-US"/>
          </a:p>
        </p:txBody>
      </p:sp>
    </p:spTree>
    <p:extLst>
      <p:ext uri="{BB962C8B-B14F-4D97-AF65-F5344CB8AC3E}">
        <p14:creationId xmlns:p14="http://schemas.microsoft.com/office/powerpoint/2010/main" val="381200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and writing skill will</a:t>
            </a:r>
            <a:r>
              <a:rPr lang="en-US" baseline="0" dirty="0" smtClean="0"/>
              <a:t> be covered from this option.</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30</a:t>
            </a:fld>
            <a:endParaRPr lang="en-US"/>
          </a:p>
        </p:txBody>
      </p:sp>
    </p:spTree>
    <p:extLst>
      <p:ext uri="{BB962C8B-B14F-4D97-AF65-F5344CB8AC3E}">
        <p14:creationId xmlns:p14="http://schemas.microsoft.com/office/powerpoint/2010/main" val="3960497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How to discuss in pairs.</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31</a:t>
            </a:fld>
            <a:endParaRPr lang="en-US"/>
          </a:p>
        </p:txBody>
      </p:sp>
    </p:spTree>
    <p:extLst>
      <p:ext uri="{BB962C8B-B14F-4D97-AF65-F5344CB8AC3E}">
        <p14:creationId xmlns:p14="http://schemas.microsoft.com/office/powerpoint/2010/main" val="1494961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teacher may</a:t>
            </a:r>
            <a:r>
              <a:rPr lang="en-US" baseline="0" dirty="0" smtClean="0"/>
              <a:t> place the sentences to fill in the gaps. Then he can show the answers to check if they are correct or not.</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32</a:t>
            </a:fld>
            <a:endParaRPr lang="en-US"/>
          </a:p>
        </p:txBody>
      </p:sp>
    </p:spTree>
    <p:extLst>
      <p:ext uri="{BB962C8B-B14F-4D97-AF65-F5344CB8AC3E}">
        <p14:creationId xmlns:p14="http://schemas.microsoft.com/office/powerpoint/2010/main" val="3575798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Same as above.</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33</a:t>
            </a:fld>
            <a:endParaRPr lang="en-US"/>
          </a:p>
        </p:txBody>
      </p:sp>
    </p:spTree>
    <p:extLst>
      <p:ext uri="{BB962C8B-B14F-4D97-AF65-F5344CB8AC3E}">
        <p14:creationId xmlns:p14="http://schemas.microsoft.com/office/powerpoint/2010/main" val="2434678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pictures may be the hints to advance this option.</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34</a:t>
            </a:fld>
            <a:endParaRPr lang="en-US"/>
          </a:p>
        </p:txBody>
      </p:sp>
    </p:spTree>
    <p:extLst>
      <p:ext uri="{BB962C8B-B14F-4D97-AF65-F5344CB8AC3E}">
        <p14:creationId xmlns:p14="http://schemas.microsoft.com/office/powerpoint/2010/main" val="117640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advance the students </a:t>
            </a:r>
            <a:r>
              <a:rPr lang="en-US" baseline="0" dirty="0" smtClean="0"/>
              <a:t>to the topic.</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4</a:t>
            </a:fld>
            <a:endParaRPr lang="en-US"/>
          </a:p>
        </p:txBody>
      </p:sp>
    </p:spTree>
    <p:extLst>
      <p:ext uri="{BB962C8B-B14F-4D97-AF65-F5344CB8AC3E}">
        <p14:creationId xmlns:p14="http://schemas.microsoft.com/office/powerpoint/2010/main" val="311322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ask a single student to say something about this picture. After that he may show the box.</a:t>
            </a:r>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5</a:t>
            </a:fld>
            <a:endParaRPr lang="en-US"/>
          </a:p>
        </p:txBody>
      </p:sp>
    </p:spTree>
    <p:extLst>
      <p:ext uri="{BB962C8B-B14F-4D97-AF65-F5344CB8AC3E}">
        <p14:creationId xmlns:p14="http://schemas.microsoft.com/office/powerpoint/2010/main" val="203389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ask another student to say something about this picture. After that he may show the box.</a:t>
            </a:r>
          </a:p>
          <a:p>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6</a:t>
            </a:fld>
            <a:endParaRPr lang="en-US"/>
          </a:p>
        </p:txBody>
      </p:sp>
    </p:spTree>
    <p:extLst>
      <p:ext uri="{BB962C8B-B14F-4D97-AF65-F5344CB8AC3E}">
        <p14:creationId xmlns:p14="http://schemas.microsoft.com/office/powerpoint/2010/main" val="187183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may ask another student to say something about this picture. After that he may show the box.</a:t>
            </a:r>
          </a:p>
          <a:p>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7</a:t>
            </a:fld>
            <a:endParaRPr lang="en-US"/>
          </a:p>
        </p:txBody>
      </p:sp>
    </p:spTree>
    <p:extLst>
      <p:ext uri="{BB962C8B-B14F-4D97-AF65-F5344CB8AC3E}">
        <p14:creationId xmlns:p14="http://schemas.microsoft.com/office/powerpoint/2010/main" val="325024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may ask another student to say something about this picture. After that he may show the box.</a:t>
            </a:r>
          </a:p>
          <a:p>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8</a:t>
            </a:fld>
            <a:endParaRPr lang="en-US"/>
          </a:p>
        </p:txBody>
      </p:sp>
    </p:spTree>
    <p:extLst>
      <p:ext uri="{BB962C8B-B14F-4D97-AF65-F5344CB8AC3E}">
        <p14:creationId xmlns:p14="http://schemas.microsoft.com/office/powerpoint/2010/main" val="115237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ask another student to say something about this picture. After that he may show the box.</a:t>
            </a:r>
          </a:p>
          <a:p>
            <a:endParaRPr lang="en-US" dirty="0"/>
          </a:p>
        </p:txBody>
      </p:sp>
      <p:sp>
        <p:nvSpPr>
          <p:cNvPr id="4" name="Slide Number Placeholder 3"/>
          <p:cNvSpPr>
            <a:spLocks noGrp="1"/>
          </p:cNvSpPr>
          <p:nvPr>
            <p:ph type="sldNum" sz="quarter" idx="10"/>
          </p:nvPr>
        </p:nvSpPr>
        <p:spPr/>
        <p:txBody>
          <a:bodyPr/>
          <a:lstStyle/>
          <a:p>
            <a:fld id="{55ECBE9E-883E-47AF-BEF9-2F7901FB56C1}" type="slidenum">
              <a:rPr lang="en-US" smtClean="0"/>
              <a:t>9</a:t>
            </a:fld>
            <a:endParaRPr lang="en-US"/>
          </a:p>
        </p:txBody>
      </p:sp>
    </p:spTree>
    <p:extLst>
      <p:ext uri="{BB962C8B-B14F-4D97-AF65-F5344CB8AC3E}">
        <p14:creationId xmlns:p14="http://schemas.microsoft.com/office/powerpoint/2010/main" val="5973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92095D-C46C-424A-90C2-C03019E67B5A}"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413375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2095D-C46C-424A-90C2-C03019E67B5A}"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10192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2095D-C46C-424A-90C2-C03019E67B5A}"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360999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2095D-C46C-424A-90C2-C03019E67B5A}"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258016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2095D-C46C-424A-90C2-C03019E67B5A}"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1433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92095D-C46C-424A-90C2-C03019E67B5A}"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259020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2095D-C46C-424A-90C2-C03019E67B5A}" type="datetimeFigureOut">
              <a:rPr lang="en-US" smtClean="0"/>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205481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2095D-C46C-424A-90C2-C03019E67B5A}" type="datetimeFigureOut">
              <a:rPr lang="en-US" smtClean="0"/>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163599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2095D-C46C-424A-90C2-C03019E67B5A}" type="datetimeFigureOut">
              <a:rPr lang="en-US" smtClean="0"/>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174422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2095D-C46C-424A-90C2-C03019E67B5A}"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340527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2095D-C46C-424A-90C2-C03019E67B5A}"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DB3FB-7B7B-409F-9BEF-C3F8D9877CC0}" type="slidenum">
              <a:rPr lang="en-US" smtClean="0"/>
              <a:t>‹#›</a:t>
            </a:fld>
            <a:endParaRPr lang="en-US"/>
          </a:p>
        </p:txBody>
      </p:sp>
    </p:spTree>
    <p:extLst>
      <p:ext uri="{BB962C8B-B14F-4D97-AF65-F5344CB8AC3E}">
        <p14:creationId xmlns:p14="http://schemas.microsoft.com/office/powerpoint/2010/main" val="414023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2095D-C46C-424A-90C2-C03019E67B5A}" type="datetimeFigureOut">
              <a:rPr lang="en-US" smtClean="0"/>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DB3FB-7B7B-409F-9BEF-C3F8D9877CC0}" type="slidenum">
              <a:rPr lang="en-US" smtClean="0"/>
              <a:t>‹#›</a:t>
            </a:fld>
            <a:endParaRPr lang="en-US"/>
          </a:p>
        </p:txBody>
      </p:sp>
    </p:spTree>
    <p:extLst>
      <p:ext uri="{BB962C8B-B14F-4D97-AF65-F5344CB8AC3E}">
        <p14:creationId xmlns:p14="http://schemas.microsoft.com/office/powerpoint/2010/main" val="4041522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slide" Target="slide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35.jpe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609600" y="3505200"/>
            <a:ext cx="8077200" cy="1938992"/>
          </a:xfrm>
          <a:prstGeom prst="rect">
            <a:avLst/>
          </a:prstGeom>
          <a:noFill/>
          <a:ln>
            <a:solidFill>
              <a:schemeClr val="tx1"/>
            </a:solidFill>
          </a:ln>
        </p:spPr>
        <p:txBody>
          <a:bodyPr wrap="square" rtlCol="0">
            <a:spAutoFit/>
          </a:bodyPr>
          <a:lstStyle/>
          <a:p>
            <a:pPr algn="just"/>
            <a:r>
              <a:rPr lang="en-US" sz="4000" b="1" dirty="0" smtClean="0">
                <a:latin typeface="Book Antiqua" pitchFamily="18" charset="0"/>
              </a:rPr>
              <a:t>Teachers are cordially requested to follow the instruction below ‘click to add notes’ options.</a:t>
            </a:r>
            <a:endParaRPr lang="en-US" sz="4000" b="1" dirty="0">
              <a:latin typeface="Book Antiqua" pitchFamily="18" charset="0"/>
            </a:endParaRPr>
          </a:p>
        </p:txBody>
      </p:sp>
      <p:sp>
        <p:nvSpPr>
          <p:cNvPr id="3" name="TextBox 2"/>
          <p:cNvSpPr txBox="1"/>
          <p:nvPr/>
        </p:nvSpPr>
        <p:spPr>
          <a:xfrm>
            <a:off x="1866900" y="2064774"/>
            <a:ext cx="5562600" cy="1323439"/>
          </a:xfrm>
          <a:prstGeom prst="rect">
            <a:avLst/>
          </a:prstGeom>
          <a:noFill/>
          <a:ln>
            <a:solidFill>
              <a:schemeClr val="tx1"/>
            </a:solidFill>
          </a:ln>
        </p:spPr>
        <p:txBody>
          <a:bodyPr wrap="square" rtlCol="0">
            <a:spAutoFit/>
          </a:bodyPr>
          <a:lstStyle/>
          <a:p>
            <a:pPr algn="ctr"/>
            <a:r>
              <a:rPr lang="en-US" sz="4000" b="1" dirty="0" smtClean="0">
                <a:latin typeface="Book Antiqua" pitchFamily="18" charset="0"/>
              </a:rPr>
              <a:t>Notes for the teachers not for the students.</a:t>
            </a:r>
            <a:endParaRPr lang="en-US" sz="4000" b="1" dirty="0">
              <a:latin typeface="Book Antiqua" pitchFamily="18" charset="0"/>
            </a:endParaRPr>
          </a:p>
        </p:txBody>
      </p:sp>
      <p:sp>
        <p:nvSpPr>
          <p:cNvPr id="4" name="Oval 3"/>
          <p:cNvSpPr/>
          <p:nvPr/>
        </p:nvSpPr>
        <p:spPr>
          <a:xfrm>
            <a:off x="2133600" y="457200"/>
            <a:ext cx="4876800" cy="12192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smtClean="0">
                <a:latin typeface="Book Antiqua" pitchFamily="18" charset="0"/>
              </a:rPr>
              <a:t>Hide page.</a:t>
            </a:r>
            <a:endParaRPr lang="en-US" sz="4400" b="1" dirty="0">
              <a:latin typeface="Book Antiqua" pitchFamily="18" charset="0"/>
            </a:endParaRPr>
          </a:p>
        </p:txBody>
      </p:sp>
    </p:spTree>
    <p:extLst>
      <p:ext uri="{BB962C8B-B14F-4D97-AF65-F5344CB8AC3E}">
        <p14:creationId xmlns:p14="http://schemas.microsoft.com/office/powerpoint/2010/main" val="418669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1620560"/>
            <a:ext cx="7391400" cy="523220"/>
          </a:xfrm>
          <a:prstGeom prst="rect">
            <a:avLst/>
          </a:prstGeom>
          <a:noFill/>
          <a:ln>
            <a:solidFill>
              <a:schemeClr val="tx1"/>
            </a:solidFill>
          </a:ln>
        </p:spPr>
        <p:txBody>
          <a:bodyPr wrap="square" rtlCol="0">
            <a:spAutoFit/>
          </a:bodyPr>
          <a:lstStyle/>
          <a:p>
            <a:r>
              <a:rPr lang="en-US" sz="2800" b="1" dirty="0" smtClean="0">
                <a:latin typeface="Book Antiqua" pitchFamily="18" charset="0"/>
                <a:cs typeface="Andalus" pitchFamily="18" charset="-78"/>
              </a:rPr>
              <a:t>What have you observed by the images?</a:t>
            </a:r>
            <a:endParaRPr lang="en-US" sz="2800" b="1" dirty="0">
              <a:latin typeface="Book Antiqua" pitchFamily="18" charset="0"/>
              <a:cs typeface="Andalus" pitchFamily="18" charset="-78"/>
            </a:endParaRPr>
          </a:p>
        </p:txBody>
      </p:sp>
      <p:sp>
        <p:nvSpPr>
          <p:cNvPr id="3" name="TextBox 2"/>
          <p:cNvSpPr txBox="1"/>
          <p:nvPr/>
        </p:nvSpPr>
        <p:spPr>
          <a:xfrm>
            <a:off x="990600" y="2372380"/>
            <a:ext cx="7391400" cy="954107"/>
          </a:xfrm>
          <a:prstGeom prst="rect">
            <a:avLst/>
          </a:prstGeom>
          <a:noFill/>
          <a:ln>
            <a:solidFill>
              <a:schemeClr val="tx1"/>
            </a:solidFill>
          </a:ln>
        </p:spPr>
        <p:txBody>
          <a:bodyPr wrap="square" rtlCol="0">
            <a:spAutoFit/>
          </a:bodyPr>
          <a:lstStyle/>
          <a:p>
            <a:pPr algn="just"/>
            <a:r>
              <a:rPr lang="en-US" sz="2800" b="1" dirty="0" smtClean="0">
                <a:latin typeface="Book Antiqua" pitchFamily="18" charset="0"/>
                <a:cs typeface="Andalus" pitchFamily="18" charset="-78"/>
              </a:rPr>
              <a:t>A gradual development of writing materials and at last it has been fixed into papers.</a:t>
            </a:r>
            <a:endParaRPr lang="en-US" sz="2800" b="1" dirty="0">
              <a:latin typeface="Book Antiqua" pitchFamily="18" charset="0"/>
              <a:cs typeface="Andalus" pitchFamily="18" charset="-78"/>
            </a:endParaRPr>
          </a:p>
        </p:txBody>
      </p:sp>
      <p:sp>
        <p:nvSpPr>
          <p:cNvPr id="4" name="TextBox 3"/>
          <p:cNvSpPr txBox="1"/>
          <p:nvPr/>
        </p:nvSpPr>
        <p:spPr>
          <a:xfrm>
            <a:off x="965200" y="3591580"/>
            <a:ext cx="7366000" cy="523220"/>
          </a:xfrm>
          <a:prstGeom prst="rect">
            <a:avLst/>
          </a:prstGeom>
          <a:noFill/>
          <a:ln>
            <a:solidFill>
              <a:schemeClr val="tx1"/>
            </a:solidFill>
          </a:ln>
        </p:spPr>
        <p:txBody>
          <a:bodyPr wrap="square" rtlCol="0">
            <a:spAutoFit/>
          </a:bodyPr>
          <a:lstStyle/>
          <a:p>
            <a:r>
              <a:rPr lang="en-US" sz="2800" b="1" dirty="0" smtClean="0">
                <a:latin typeface="Book Antiqua" pitchFamily="18" charset="0"/>
              </a:rPr>
              <a:t>Has it advanced our life?</a:t>
            </a:r>
            <a:endParaRPr lang="en-US" sz="2800" b="1" dirty="0">
              <a:latin typeface="Book Antiqua" pitchFamily="18" charset="0"/>
            </a:endParaRPr>
          </a:p>
        </p:txBody>
      </p:sp>
      <p:sp>
        <p:nvSpPr>
          <p:cNvPr id="5" name="TextBox 4"/>
          <p:cNvSpPr txBox="1"/>
          <p:nvPr/>
        </p:nvSpPr>
        <p:spPr>
          <a:xfrm>
            <a:off x="965200" y="4353580"/>
            <a:ext cx="7391400" cy="523220"/>
          </a:xfrm>
          <a:prstGeom prst="rect">
            <a:avLst/>
          </a:prstGeom>
          <a:noFill/>
          <a:ln>
            <a:solidFill>
              <a:schemeClr val="tx1"/>
            </a:solidFill>
          </a:ln>
        </p:spPr>
        <p:txBody>
          <a:bodyPr wrap="square" rtlCol="0">
            <a:spAutoFit/>
          </a:bodyPr>
          <a:lstStyle/>
          <a:p>
            <a:r>
              <a:rPr lang="en-US" sz="2800" b="1" dirty="0" smtClean="0">
                <a:latin typeface="Book Antiqua" pitchFamily="18" charset="0"/>
              </a:rPr>
              <a:t>If yes,  let us see our today’s lesson.</a:t>
            </a:r>
            <a:endParaRPr lang="en-US" sz="2800" b="1" dirty="0">
              <a:latin typeface="Book Antiqua" pitchFamily="18" charset="0"/>
            </a:endParaRPr>
          </a:p>
        </p:txBody>
      </p:sp>
    </p:spTree>
    <p:extLst>
      <p:ext uri="{BB962C8B-B14F-4D97-AF65-F5344CB8AC3E}">
        <p14:creationId xmlns:p14="http://schemas.microsoft.com/office/powerpoint/2010/main" val="38287394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798506" y="1371600"/>
            <a:ext cx="7479916" cy="1295400"/>
          </a:xfrm>
          <a:prstGeom prst="hexagon">
            <a:avLst>
              <a:gd name="adj" fmla="val 61975"/>
              <a:gd name="vf" fmla="val 115470"/>
            </a:avLst>
          </a:prstGeom>
          <a:ln w="127000" cap="sq" cmpd="dbl">
            <a:miter lim="800000"/>
          </a:ln>
        </p:spPr>
        <p:style>
          <a:lnRef idx="3">
            <a:schemeClr val="lt1"/>
          </a:lnRef>
          <a:fillRef idx="1">
            <a:schemeClr val="dk1"/>
          </a:fillRef>
          <a:effectRef idx="1">
            <a:schemeClr val="dk1"/>
          </a:effectRef>
          <a:fontRef idx="minor">
            <a:schemeClr val="lt1"/>
          </a:fontRef>
        </p:style>
        <p:txBody>
          <a:bodyPr rtlCol="0" anchor="ctr"/>
          <a:lstStyle/>
          <a:p>
            <a:pPr algn="ctr"/>
            <a:r>
              <a:rPr lang="en-US" sz="3600" b="1" dirty="0" smtClean="0">
                <a:latin typeface="Book Antiqua" pitchFamily="18" charset="0"/>
              </a:rPr>
              <a:t>Our Today’s Lesson is-</a:t>
            </a:r>
            <a:endParaRPr lang="en-US" sz="3600" b="1" dirty="0">
              <a:latin typeface="Book Antiqua" pitchFamily="18" charset="0"/>
            </a:endParaRPr>
          </a:p>
        </p:txBody>
      </p:sp>
      <p:sp>
        <p:nvSpPr>
          <p:cNvPr id="3" name="Trapezoid 2"/>
          <p:cNvSpPr/>
          <p:nvPr/>
        </p:nvSpPr>
        <p:spPr>
          <a:xfrm>
            <a:off x="228600" y="2819400"/>
            <a:ext cx="8610600" cy="2590800"/>
          </a:xfrm>
          <a:prstGeom prst="trapezoid">
            <a:avLst>
              <a:gd name="adj" fmla="val 52490"/>
            </a:avLst>
          </a:prstGeom>
          <a:ln w="127000" cap="sq" cmpd="dbl">
            <a:miter lim="800000"/>
          </a:ln>
        </p:spPr>
        <p:style>
          <a:lnRef idx="3">
            <a:schemeClr val="lt1"/>
          </a:lnRef>
          <a:fillRef idx="1">
            <a:schemeClr val="dk1"/>
          </a:fillRef>
          <a:effectRef idx="1">
            <a:schemeClr val="dk1"/>
          </a:effectRef>
          <a:fontRef idx="minor">
            <a:schemeClr val="lt1"/>
          </a:fontRef>
        </p:style>
        <p:txBody>
          <a:bodyPr rtlCol="0" anchor="ctr"/>
          <a:lstStyle/>
          <a:p>
            <a:pPr algn="ctr"/>
            <a:r>
              <a:rPr lang="en-US" sz="3600" b="1" dirty="0" smtClean="0">
                <a:latin typeface="Book Antiqua" pitchFamily="18" charset="0"/>
              </a:rPr>
              <a:t>Paper  has advanced our life.</a:t>
            </a:r>
          </a:p>
          <a:p>
            <a:pPr algn="ctr"/>
            <a:r>
              <a:rPr lang="en-US" sz="3600" b="1" dirty="0" smtClean="0">
                <a:latin typeface="Book Antiqua" pitchFamily="18" charset="0"/>
              </a:rPr>
              <a:t>Unit-9, Lesson-6</a:t>
            </a:r>
            <a:endParaRPr lang="en-US" sz="3600" b="1" dirty="0">
              <a:latin typeface="Book Antiqua" pitchFamily="18" charset="0"/>
            </a:endParaRPr>
          </a:p>
        </p:txBody>
      </p:sp>
    </p:spTree>
    <p:extLst>
      <p:ext uri="{BB962C8B-B14F-4D97-AF65-F5344CB8AC3E}">
        <p14:creationId xmlns:p14="http://schemas.microsoft.com/office/powerpoint/2010/main" val="17621484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905000"/>
            <a:ext cx="7696200" cy="457200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smtClean="0">
                <a:latin typeface="Book Antiqua" pitchFamily="18" charset="0"/>
              </a:rPr>
              <a:t>At the end of the lesson, we will be able to-</a:t>
            </a:r>
          </a:p>
          <a:p>
            <a:pPr marL="457200" indent="-457200">
              <a:buFont typeface="Wingdings" pitchFamily="2" charset="2"/>
              <a:buChar char="Ø"/>
            </a:pPr>
            <a:r>
              <a:rPr lang="en-US" sz="2400" b="1" dirty="0" smtClean="0">
                <a:latin typeface="Book Antiqua" pitchFamily="18" charset="0"/>
              </a:rPr>
              <a:t>ask and answer questions </a:t>
            </a:r>
          </a:p>
          <a:p>
            <a:pPr marL="457200" indent="-457200">
              <a:buFont typeface="Wingdings" pitchFamily="2" charset="2"/>
              <a:buChar char="Ø"/>
            </a:pPr>
            <a:r>
              <a:rPr lang="en-US" sz="2400" b="1" dirty="0" smtClean="0">
                <a:latin typeface="Book Antiqua" pitchFamily="18" charset="0"/>
              </a:rPr>
              <a:t>read aloud texts with proper sounds, stress and intonation</a:t>
            </a:r>
          </a:p>
          <a:p>
            <a:pPr marL="457200" indent="-457200">
              <a:buFont typeface="Wingdings" pitchFamily="2" charset="2"/>
              <a:buChar char="Ø"/>
            </a:pPr>
            <a:r>
              <a:rPr lang="en-US" sz="2400" b="1" dirty="0" smtClean="0">
                <a:latin typeface="Book Antiqua" pitchFamily="18" charset="0"/>
              </a:rPr>
              <a:t>write answers to the questions</a:t>
            </a:r>
          </a:p>
          <a:p>
            <a:pPr marL="457200" indent="-457200">
              <a:buFont typeface="Wingdings" pitchFamily="2" charset="2"/>
              <a:buChar char="Ø"/>
            </a:pPr>
            <a:r>
              <a:rPr lang="en-US" sz="2400" b="1" dirty="0" smtClean="0">
                <a:latin typeface="Book Antiqua" pitchFamily="18" charset="0"/>
              </a:rPr>
              <a:t>write short paragraphs</a:t>
            </a:r>
            <a:endParaRPr lang="en-US" sz="2400" b="1" dirty="0">
              <a:latin typeface="Book Antiqua" pitchFamily="18" charset="0"/>
            </a:endParaRPr>
          </a:p>
        </p:txBody>
      </p:sp>
      <p:sp>
        <p:nvSpPr>
          <p:cNvPr id="3" name="Oval 2"/>
          <p:cNvSpPr/>
          <p:nvPr/>
        </p:nvSpPr>
        <p:spPr>
          <a:xfrm>
            <a:off x="914400" y="228600"/>
            <a:ext cx="7696200" cy="16764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400" b="1" dirty="0" smtClean="0">
                <a:latin typeface="Book Antiqua" pitchFamily="18" charset="0"/>
              </a:rPr>
              <a:t>Learning outcomes</a:t>
            </a:r>
            <a:endParaRPr lang="en-US" sz="4400" b="1" dirty="0">
              <a:latin typeface="Book Antiqua" pitchFamily="18" charset="0"/>
            </a:endParaRPr>
          </a:p>
        </p:txBody>
      </p:sp>
    </p:spTree>
    <p:extLst>
      <p:ext uri="{BB962C8B-B14F-4D97-AF65-F5344CB8AC3E}">
        <p14:creationId xmlns:p14="http://schemas.microsoft.com/office/powerpoint/2010/main" val="28424688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924800" cy="1077218"/>
          </a:xfrm>
          <a:prstGeom prst="rect">
            <a:avLst/>
          </a:prstGeom>
          <a:noFill/>
          <a:ln>
            <a:solidFill>
              <a:schemeClr val="tx1"/>
            </a:solidFill>
          </a:ln>
        </p:spPr>
        <p:txBody>
          <a:bodyPr wrap="square" rtlCol="0">
            <a:spAutoFit/>
          </a:bodyPr>
          <a:lstStyle/>
          <a:p>
            <a:r>
              <a:rPr lang="en-US" sz="3200" b="1" dirty="0" smtClean="0">
                <a:latin typeface="Book Antiqua" pitchFamily="18" charset="0"/>
              </a:rPr>
              <a:t>A Look at the picture and say what this is. Discuss with you partner.</a:t>
            </a:r>
            <a:endParaRPr lang="en-US" sz="3200" b="1" dirty="0">
              <a:latin typeface="Book Antiqua"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09" t="18243" r="9370" b="12998"/>
          <a:stretch/>
        </p:blipFill>
        <p:spPr>
          <a:xfrm>
            <a:off x="4572000" y="1447800"/>
            <a:ext cx="3962400" cy="2590800"/>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029" t="11318" r="3114" b="33104"/>
          <a:stretch/>
        </p:blipFill>
        <p:spPr>
          <a:xfrm>
            <a:off x="609600" y="4053115"/>
            <a:ext cx="3962400" cy="2638937"/>
          </a:xfrm>
          <a:prstGeom prst="rect">
            <a:avLst/>
          </a:prstGeom>
          <a:ln>
            <a:solidFill>
              <a:schemeClr val="tx1"/>
            </a:solidFill>
          </a:ln>
        </p:spPr>
      </p:pic>
      <p:grpSp>
        <p:nvGrpSpPr>
          <p:cNvPr id="8" name="Group 7"/>
          <p:cNvGrpSpPr/>
          <p:nvPr/>
        </p:nvGrpSpPr>
        <p:grpSpPr>
          <a:xfrm>
            <a:off x="609599" y="1447800"/>
            <a:ext cx="3962401" cy="2590801"/>
            <a:chOff x="609599" y="1447800"/>
            <a:chExt cx="3962401" cy="2590801"/>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 y="1447800"/>
              <a:ext cx="3962401" cy="2590801"/>
            </a:xfrm>
            <a:prstGeom prst="rect">
              <a:avLst/>
            </a:prstGeom>
            <a:ln>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2438400"/>
              <a:ext cx="1274929" cy="1600200"/>
            </a:xfrm>
            <a:prstGeom prst="rect">
              <a:avLst/>
            </a:prstGeom>
          </p:spPr>
        </p:pic>
      </p:gr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4053115"/>
            <a:ext cx="3976914" cy="2638937"/>
          </a:xfrm>
          <a:prstGeom prst="rect">
            <a:avLst/>
          </a:prstGeom>
          <a:ln>
            <a:solidFill>
              <a:schemeClr val="tx1"/>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 y="6234853"/>
            <a:ext cx="457199" cy="457199"/>
          </a:xfrm>
          <a:prstGeom prst="rect">
            <a:avLst/>
          </a:prstGeom>
        </p:spPr>
      </p:pic>
      <p:pic>
        <p:nvPicPr>
          <p:cNvPr id="14" name="Picture 13">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08563" y="6234852"/>
            <a:ext cx="452926" cy="457199"/>
          </a:xfrm>
          <a:prstGeom prst="rect">
            <a:avLst/>
          </a:prstGeom>
        </p:spPr>
      </p:pic>
    </p:spTree>
    <p:extLst>
      <p:ext uri="{BB962C8B-B14F-4D97-AF65-F5344CB8AC3E}">
        <p14:creationId xmlns:p14="http://schemas.microsoft.com/office/powerpoint/2010/main" val="15332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286000" y="1219200"/>
            <a:ext cx="4419600" cy="3810000"/>
          </a:xfrm>
          <a:prstGeom prst="flowChartTerminator">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smtClean="0">
                <a:latin typeface="Book Antiqua" pitchFamily="18" charset="0"/>
              </a:rPr>
              <a:t>Key words of the lesson</a:t>
            </a:r>
            <a:endParaRPr lang="en-US" sz="4000" b="1" dirty="0">
              <a:latin typeface="Book Antiqua" pitchFamily="18" charset="0"/>
            </a:endParaRPr>
          </a:p>
        </p:txBody>
      </p:sp>
    </p:spTree>
    <p:extLst>
      <p:ext uri="{BB962C8B-B14F-4D97-AF65-F5344CB8AC3E}">
        <p14:creationId xmlns:p14="http://schemas.microsoft.com/office/powerpoint/2010/main" val="110415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724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Record</a:t>
            </a:r>
            <a:endParaRPr lang="en-US" sz="3200" b="1" dirty="0">
              <a:latin typeface="Book Antiqua" pitchFamily="18" charset="0"/>
            </a:endParaRPr>
          </a:p>
        </p:txBody>
      </p:sp>
      <p:sp>
        <p:nvSpPr>
          <p:cNvPr id="3" name="TextBox 2"/>
          <p:cNvSpPr txBox="1"/>
          <p:nvPr/>
        </p:nvSpPr>
        <p:spPr>
          <a:xfrm>
            <a:off x="685800" y="1244025"/>
            <a:ext cx="77724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Meaning : Evidence/documentation</a:t>
            </a:r>
            <a:endParaRPr lang="en-US" sz="3200" b="1" dirty="0">
              <a:latin typeface="Book Antiqu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929" y="1981200"/>
            <a:ext cx="3652157" cy="3581400"/>
          </a:xfrm>
          <a:prstGeom prst="rect">
            <a:avLst/>
          </a:prstGeom>
          <a:ln>
            <a:solidFill>
              <a:schemeClr val="tx1"/>
            </a:solidFill>
          </a:ln>
        </p:spPr>
      </p:pic>
      <p:sp>
        <p:nvSpPr>
          <p:cNvPr id="5" name="TextBox 4"/>
          <p:cNvSpPr txBox="1"/>
          <p:nvPr/>
        </p:nvSpPr>
        <p:spPr>
          <a:xfrm>
            <a:off x="664029" y="5739825"/>
            <a:ext cx="77724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Give me the record of your information.</a:t>
            </a:r>
            <a:endParaRPr lang="en-US" sz="3200" b="1" dirty="0">
              <a:latin typeface="Book Antiqua" pitchFamily="18" charset="0"/>
            </a:endParaRPr>
          </a:p>
        </p:txBody>
      </p:sp>
    </p:spTree>
    <p:extLst>
      <p:ext uri="{BB962C8B-B14F-4D97-AF65-F5344CB8AC3E}">
        <p14:creationId xmlns:p14="http://schemas.microsoft.com/office/powerpoint/2010/main" val="145304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924800" cy="707886"/>
          </a:xfrm>
          <a:prstGeom prst="rect">
            <a:avLst/>
          </a:prstGeom>
          <a:noFill/>
          <a:ln>
            <a:solidFill>
              <a:schemeClr val="tx1"/>
            </a:solidFill>
          </a:ln>
        </p:spPr>
        <p:txBody>
          <a:bodyPr wrap="square" rtlCol="0">
            <a:spAutoFit/>
          </a:bodyPr>
          <a:lstStyle/>
          <a:p>
            <a:pPr algn="ctr"/>
            <a:r>
              <a:rPr lang="en-US" sz="4000" b="1" dirty="0" smtClean="0">
                <a:latin typeface="Book Antiqua" pitchFamily="18" charset="0"/>
              </a:rPr>
              <a:t>surface</a:t>
            </a:r>
            <a:endParaRPr lang="en-US" sz="4000" b="1" dirty="0">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306" y="2823129"/>
            <a:ext cx="5273388" cy="2877357"/>
          </a:xfrm>
          <a:prstGeom prst="rect">
            <a:avLst/>
          </a:prstGeom>
        </p:spPr>
      </p:pic>
      <p:sp>
        <p:nvSpPr>
          <p:cNvPr id="4" name="Down Arrow 3"/>
          <p:cNvSpPr/>
          <p:nvPr/>
        </p:nvSpPr>
        <p:spPr>
          <a:xfrm>
            <a:off x="3733800" y="3851828"/>
            <a:ext cx="685800" cy="819957"/>
          </a:xfrm>
          <a:prstGeom prst="downArrow">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rtlCol="0" anchor="ctr"/>
          <a:lstStyle/>
          <a:p>
            <a:pPr algn="ctr"/>
            <a:endParaRPr lang="en-US" sz="3200" b="1">
              <a:latin typeface="Book Antiqua" pitchFamily="18" charset="0"/>
            </a:endParaRPr>
          </a:p>
        </p:txBody>
      </p:sp>
      <p:sp>
        <p:nvSpPr>
          <p:cNvPr id="5" name="TextBox 4"/>
          <p:cNvSpPr txBox="1"/>
          <p:nvPr/>
        </p:nvSpPr>
        <p:spPr>
          <a:xfrm>
            <a:off x="3048000" y="4724400"/>
            <a:ext cx="22860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Under</a:t>
            </a:r>
            <a:endParaRPr lang="en-US" sz="3200" b="1" dirty="0">
              <a:latin typeface="Book Antiqua" pitchFamily="18" charset="0"/>
            </a:endParaRPr>
          </a:p>
        </p:txBody>
      </p:sp>
      <p:sp>
        <p:nvSpPr>
          <p:cNvPr id="6" name="Down Arrow 5"/>
          <p:cNvSpPr/>
          <p:nvPr/>
        </p:nvSpPr>
        <p:spPr>
          <a:xfrm flipV="1">
            <a:off x="3733800" y="1847043"/>
            <a:ext cx="685800" cy="849868"/>
          </a:xfrm>
          <a:prstGeom prst="downArrow">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rtlCol="0" anchor="ctr"/>
          <a:lstStyle/>
          <a:p>
            <a:pPr algn="ctr"/>
            <a:endParaRPr lang="en-US" sz="3200" b="1">
              <a:latin typeface="Book Antiqua" pitchFamily="18" charset="0"/>
            </a:endParaRPr>
          </a:p>
        </p:txBody>
      </p:sp>
      <p:cxnSp>
        <p:nvCxnSpPr>
          <p:cNvPr id="8" name="Straight Connector 7"/>
          <p:cNvCxnSpPr/>
          <p:nvPr/>
        </p:nvCxnSpPr>
        <p:spPr>
          <a:xfrm>
            <a:off x="2743200" y="2140297"/>
            <a:ext cx="1371600" cy="983903"/>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4116614" y="2057400"/>
            <a:ext cx="1369786"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352800" y="1219200"/>
            <a:ext cx="15240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Over</a:t>
            </a:r>
            <a:endParaRPr lang="en-US" sz="3200" b="1" dirty="0">
              <a:latin typeface="Book Antiqua" pitchFamily="18" charset="0"/>
            </a:endParaRPr>
          </a:p>
        </p:txBody>
      </p:sp>
      <p:sp>
        <p:nvSpPr>
          <p:cNvPr id="12" name="TextBox 11"/>
          <p:cNvSpPr txBox="1"/>
          <p:nvPr/>
        </p:nvSpPr>
        <p:spPr>
          <a:xfrm>
            <a:off x="5486400" y="1600200"/>
            <a:ext cx="2895600" cy="1077218"/>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Outward/</a:t>
            </a:r>
          </a:p>
          <a:p>
            <a:pPr algn="ctr"/>
            <a:r>
              <a:rPr lang="en-US" sz="3200" b="1" dirty="0" smtClean="0">
                <a:latin typeface="Book Antiqua" pitchFamily="18" charset="0"/>
              </a:rPr>
              <a:t>upper portion</a:t>
            </a:r>
            <a:endParaRPr lang="en-US" sz="3200" b="1" dirty="0">
              <a:latin typeface="Book Antiqua" pitchFamily="18" charset="0"/>
            </a:endParaRPr>
          </a:p>
        </p:txBody>
      </p:sp>
      <p:sp>
        <p:nvSpPr>
          <p:cNvPr id="14" name="TextBox 13"/>
          <p:cNvSpPr txBox="1"/>
          <p:nvPr/>
        </p:nvSpPr>
        <p:spPr>
          <a:xfrm>
            <a:off x="457200" y="5856514"/>
            <a:ext cx="79248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Surface water of the river is not clean.</a:t>
            </a:r>
            <a:endParaRPr lang="en-US" sz="3200" b="1" dirty="0">
              <a:latin typeface="Book Antiqua" pitchFamily="18" charset="0"/>
            </a:endParaRPr>
          </a:p>
        </p:txBody>
      </p:sp>
      <p:sp>
        <p:nvSpPr>
          <p:cNvPr id="15" name="TextBox 14"/>
          <p:cNvSpPr txBox="1"/>
          <p:nvPr/>
        </p:nvSpPr>
        <p:spPr>
          <a:xfrm>
            <a:off x="457200" y="1865286"/>
            <a:ext cx="22860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Meaning</a:t>
            </a:r>
            <a:endParaRPr lang="en-US" sz="3200" b="1" dirty="0">
              <a:latin typeface="Book Antiqua" pitchFamily="18" charset="0"/>
            </a:endParaRPr>
          </a:p>
        </p:txBody>
      </p:sp>
    </p:spTree>
    <p:extLst>
      <p:ext uri="{BB962C8B-B14F-4D97-AF65-F5344CB8AC3E}">
        <p14:creationId xmlns:p14="http://schemas.microsoft.com/office/powerpoint/2010/main" val="293742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par>
                                <p:cTn id="40" presetID="22" presetClass="entr" presetSubtype="4"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1"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43125"/>
            <a:ext cx="6096000" cy="3419475"/>
          </a:xfrm>
          <a:prstGeom prst="rect">
            <a:avLst/>
          </a:prstGeom>
          <a:ln>
            <a:solidFill>
              <a:schemeClr val="tx1"/>
            </a:solidFill>
          </a:ln>
        </p:spPr>
      </p:pic>
      <p:sp>
        <p:nvSpPr>
          <p:cNvPr id="4" name="Down Arrow Callout 3"/>
          <p:cNvSpPr/>
          <p:nvPr/>
        </p:nvSpPr>
        <p:spPr>
          <a:xfrm>
            <a:off x="1447800" y="457200"/>
            <a:ext cx="6096000" cy="1600200"/>
          </a:xfrm>
          <a:prstGeom prst="downArrowCallout">
            <a:avLst>
              <a:gd name="adj1" fmla="val 52211"/>
              <a:gd name="adj2" fmla="val 73073"/>
              <a:gd name="adj3" fmla="val 25000"/>
              <a:gd name="adj4" fmla="val 48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Book Antiqua" pitchFamily="18" charset="0"/>
              </a:rPr>
              <a:t>Stone</a:t>
            </a:r>
            <a:endParaRPr lang="en-US" sz="3200" b="1" dirty="0">
              <a:solidFill>
                <a:schemeClr val="tx1"/>
              </a:solidFill>
              <a:latin typeface="Book Antiqua" pitchFamily="18" charset="0"/>
            </a:endParaRPr>
          </a:p>
        </p:txBody>
      </p:sp>
      <p:sp>
        <p:nvSpPr>
          <p:cNvPr id="5" name="TextBox 4"/>
          <p:cNvSpPr txBox="1"/>
          <p:nvPr/>
        </p:nvSpPr>
        <p:spPr>
          <a:xfrm>
            <a:off x="1447800" y="5867400"/>
            <a:ext cx="60960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Rock/pebbles</a:t>
            </a:r>
            <a:endParaRPr lang="en-US" sz="3200" b="1" dirty="0">
              <a:latin typeface="Book Antiqua" pitchFamily="18" charset="0"/>
            </a:endParaRPr>
          </a:p>
        </p:txBody>
      </p:sp>
    </p:spTree>
    <p:extLst>
      <p:ext uri="{BB962C8B-B14F-4D97-AF65-F5344CB8AC3E}">
        <p14:creationId xmlns:p14="http://schemas.microsoft.com/office/powerpoint/2010/main" val="196311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427" y="457200"/>
            <a:ext cx="8095344" cy="58477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b="1" dirty="0" smtClean="0">
                <a:latin typeface="Book Antiqua" pitchFamily="18" charset="0"/>
              </a:rPr>
              <a:t>Bark</a:t>
            </a:r>
            <a:endParaRPr lang="en-US" sz="3200" b="1" dirty="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369" y="1177471"/>
            <a:ext cx="2627086" cy="38517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pic>
      <p:sp>
        <p:nvSpPr>
          <p:cNvPr id="4" name="Right Arrow 3"/>
          <p:cNvSpPr/>
          <p:nvPr/>
        </p:nvSpPr>
        <p:spPr>
          <a:xfrm>
            <a:off x="562427" y="1982560"/>
            <a:ext cx="2692400" cy="2438400"/>
          </a:xfrm>
          <a:prstGeom prst="rightArrow">
            <a:avLst>
              <a:gd name="adj1" fmla="val 50000"/>
              <a:gd name="adj2" fmla="val 39286"/>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latin typeface="Book Antiqua" pitchFamily="18" charset="0"/>
              </a:rPr>
              <a:t>Skin of the tree</a:t>
            </a:r>
            <a:endParaRPr lang="en-US" sz="3200" b="1" dirty="0">
              <a:latin typeface="Book Antiqua" pitchFamily="18" charset="0"/>
            </a:endParaRPr>
          </a:p>
        </p:txBody>
      </p:sp>
      <p:sp>
        <p:nvSpPr>
          <p:cNvPr id="5" name="Left Arrow 4"/>
          <p:cNvSpPr/>
          <p:nvPr/>
        </p:nvSpPr>
        <p:spPr>
          <a:xfrm>
            <a:off x="5972627" y="1982560"/>
            <a:ext cx="2685143" cy="2438400"/>
          </a:xfrm>
          <a:prstGeom prst="leftArrow">
            <a:avLst>
              <a:gd name="adj1" fmla="val 50000"/>
              <a:gd name="adj2" fmla="val 37500"/>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smtClean="0">
                <a:latin typeface="Book Antiqua" pitchFamily="18" charset="0"/>
              </a:rPr>
              <a:t>Surface of the tree</a:t>
            </a:r>
            <a:endParaRPr lang="en-US" sz="2800" b="1" dirty="0">
              <a:latin typeface="Book Antiqua" pitchFamily="18" charset="0"/>
            </a:endParaRPr>
          </a:p>
        </p:txBody>
      </p:sp>
      <p:sp>
        <p:nvSpPr>
          <p:cNvPr id="6" name="TextBox 5"/>
          <p:cNvSpPr txBox="1"/>
          <p:nvPr/>
        </p:nvSpPr>
        <p:spPr>
          <a:xfrm>
            <a:off x="562428" y="5816025"/>
            <a:ext cx="8095344" cy="58477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b="1" dirty="0" smtClean="0">
                <a:latin typeface="Book Antiqua" pitchFamily="18" charset="0"/>
              </a:rPr>
              <a:t>There is no tree without bark.</a:t>
            </a:r>
            <a:endParaRPr lang="en-US" sz="3200" b="1" dirty="0">
              <a:latin typeface="Book Antiqua" pitchFamily="18" charset="0"/>
            </a:endParaRPr>
          </a:p>
        </p:txBody>
      </p:sp>
      <p:sp>
        <p:nvSpPr>
          <p:cNvPr id="7" name="TextBox 6"/>
          <p:cNvSpPr txBox="1"/>
          <p:nvPr/>
        </p:nvSpPr>
        <p:spPr>
          <a:xfrm>
            <a:off x="562427" y="5105400"/>
            <a:ext cx="8095343"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In </a:t>
            </a:r>
            <a:r>
              <a:rPr lang="en-US" sz="3200" b="1" dirty="0">
                <a:latin typeface="Book Antiqua" pitchFamily="18" charset="0"/>
              </a:rPr>
              <a:t>B</a:t>
            </a:r>
            <a:r>
              <a:rPr lang="en-US" sz="3200" b="1" dirty="0" smtClean="0">
                <a:latin typeface="Book Antiqua" pitchFamily="18" charset="0"/>
              </a:rPr>
              <a:t>engali it  is called </a:t>
            </a:r>
            <a:r>
              <a:rPr lang="en-US" sz="3200" b="1" dirty="0" err="1" smtClean="0">
                <a:latin typeface="Book Antiqua" pitchFamily="18" charset="0"/>
              </a:rPr>
              <a:t>bakol</a:t>
            </a:r>
            <a:r>
              <a:rPr lang="en-US" sz="3200" b="1" dirty="0" smtClean="0">
                <a:latin typeface="Book Antiqua" pitchFamily="18" charset="0"/>
              </a:rPr>
              <a:t>.</a:t>
            </a:r>
            <a:endParaRPr lang="en-US" sz="3200" b="1" dirty="0">
              <a:latin typeface="Book Antiqua" pitchFamily="18" charset="0"/>
            </a:endParaRPr>
          </a:p>
        </p:txBody>
      </p:sp>
    </p:spTree>
    <p:extLst>
      <p:ext uri="{BB962C8B-B14F-4D97-AF65-F5344CB8AC3E}">
        <p14:creationId xmlns:p14="http://schemas.microsoft.com/office/powerpoint/2010/main" val="10180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143000"/>
            <a:ext cx="4876799" cy="4085715"/>
          </a:xfrm>
          <a:prstGeom prst="rect">
            <a:avLst/>
          </a:prstGeom>
        </p:spPr>
      </p:pic>
      <p:sp>
        <p:nvSpPr>
          <p:cNvPr id="3" name="TextBox 2"/>
          <p:cNvSpPr txBox="1"/>
          <p:nvPr/>
        </p:nvSpPr>
        <p:spPr>
          <a:xfrm>
            <a:off x="2209800" y="381000"/>
            <a:ext cx="4876799"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Encyclopedia</a:t>
            </a:r>
            <a:endParaRPr lang="en-US" sz="3200" b="1" dirty="0"/>
          </a:p>
        </p:txBody>
      </p:sp>
      <p:sp>
        <p:nvSpPr>
          <p:cNvPr id="4" name="TextBox 3"/>
          <p:cNvSpPr txBox="1"/>
          <p:nvPr/>
        </p:nvSpPr>
        <p:spPr>
          <a:xfrm>
            <a:off x="2209800" y="5358825"/>
            <a:ext cx="4876799" cy="1077218"/>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Written records of the world.</a:t>
            </a:r>
            <a:endParaRPr lang="en-US" sz="3200" b="1" dirty="0"/>
          </a:p>
        </p:txBody>
      </p:sp>
    </p:spTree>
    <p:extLst>
      <p:ext uri="{BB962C8B-B14F-4D97-AF65-F5344CB8AC3E}">
        <p14:creationId xmlns:p14="http://schemas.microsoft.com/office/powerpoint/2010/main" val="117228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0" y="0"/>
            <a:ext cx="9067800" cy="6858000"/>
          </a:xfrm>
          <a:prstGeom prst="rect">
            <a:avLst/>
          </a:prstGeom>
        </p:spPr>
      </p:pic>
      <p:sp>
        <p:nvSpPr>
          <p:cNvPr id="4" name="Donut 3"/>
          <p:cNvSpPr/>
          <p:nvPr/>
        </p:nvSpPr>
        <p:spPr>
          <a:xfrm>
            <a:off x="1447800" y="304800"/>
            <a:ext cx="6400800" cy="6400800"/>
          </a:xfrm>
          <a:prstGeom prst="donut">
            <a:avLst>
              <a:gd name="adj" fmla="val 19324"/>
            </a:avLst>
          </a:prstGeom>
          <a:pattFill prst="smConfetti">
            <a:fgClr>
              <a:schemeClr val="tx1"/>
            </a:fgClr>
            <a:bgClr>
              <a:srgbClr val="00B0F0"/>
            </a:bgClr>
          </a:pattFill>
          <a:ln w="101600" cmpd="dbl">
            <a:solidFill>
              <a:schemeClr val="accent6">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prstTxWarp prst="textCircle">
              <a:avLst/>
            </a:prstTxWarp>
          </a:bodyPr>
          <a:lstStyle/>
          <a:p>
            <a:pPr algn="ctr"/>
            <a:r>
              <a:rPr lang="en-US" sz="6600" b="1" dirty="0" smtClean="0">
                <a:solidFill>
                  <a:schemeClr val="accent6">
                    <a:lumMod val="20000"/>
                    <a:lumOff val="80000"/>
                  </a:schemeClr>
                </a:solidFill>
                <a:latin typeface="Andalus" pitchFamily="18" charset="-78"/>
                <a:cs typeface="Andalus" pitchFamily="18" charset="-78"/>
              </a:rPr>
              <a:t>May Allah bless you all my dear students.</a:t>
            </a:r>
            <a:endParaRPr lang="en-US" sz="6600" b="1" dirty="0">
              <a:solidFill>
                <a:schemeClr val="accent6">
                  <a:lumMod val="20000"/>
                  <a:lumOff val="80000"/>
                </a:schemeClr>
              </a:solidFill>
              <a:latin typeface="Andalus" pitchFamily="18" charset="-78"/>
              <a:cs typeface="Andalus" pitchFamily="18" charset="-78"/>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933" t="9427" r="8202" b="7939"/>
          <a:stretch/>
        </p:blipFill>
        <p:spPr>
          <a:xfrm>
            <a:off x="2801256" y="1675672"/>
            <a:ext cx="3707994" cy="3687356"/>
          </a:xfrm>
          <a:prstGeom prst="ellipse">
            <a:avLst/>
          </a:prstGeom>
        </p:spPr>
      </p:pic>
    </p:spTree>
    <p:extLst>
      <p:ext uri="{BB962C8B-B14F-4D97-AF65-F5344CB8AC3E}">
        <p14:creationId xmlns:p14="http://schemas.microsoft.com/office/powerpoint/2010/main" val="18068546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0" fill="hold"/>
                                        <p:tgtEl>
                                          <p:spTgt spid="4"/>
                                        </p:tgtEl>
                                        <p:attrNameLst>
                                          <p:attrName>r</p:attrName>
                                        </p:attrNameLst>
                                      </p:cBhvr>
                                    </p:animRot>
                                  </p:childTnLst>
                                </p:cTn>
                              </p:par>
                              <p:par>
                                <p:cTn id="7" presetID="5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2000" fill="hold"/>
                                        <p:tgtEl>
                                          <p:spTgt spid="5"/>
                                        </p:tgtEl>
                                        <p:attrNameLst>
                                          <p:attrName>ppt_w</p:attrName>
                                        </p:attrNameLst>
                                      </p:cBhvr>
                                      <p:tavLst>
                                        <p:tav tm="0">
                                          <p:val>
                                            <p:fltVal val="0"/>
                                          </p:val>
                                        </p:tav>
                                        <p:tav tm="100000">
                                          <p:val>
                                            <p:strVal val="#ppt_w"/>
                                          </p:val>
                                        </p:tav>
                                      </p:tavLst>
                                    </p:anim>
                                    <p:anim calcmode="lin" valueType="num">
                                      <p:cBhvr>
                                        <p:cTn id="10" dur="2000" fill="hold"/>
                                        <p:tgtEl>
                                          <p:spTgt spid="5"/>
                                        </p:tgtEl>
                                        <p:attrNameLst>
                                          <p:attrName>ppt_h</p:attrName>
                                        </p:attrNameLst>
                                      </p:cBhvr>
                                      <p:tavLst>
                                        <p:tav tm="0">
                                          <p:val>
                                            <p:fltVal val="0"/>
                                          </p:val>
                                        </p:tav>
                                        <p:tav tm="100000">
                                          <p:val>
                                            <p:strVal val="#ppt_h"/>
                                          </p:val>
                                        </p:tav>
                                      </p:tavLst>
                                    </p:anim>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152400"/>
            <a:ext cx="7924798"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Wood Plunk</a:t>
            </a:r>
            <a:endParaRPr lang="en-US" sz="3200" b="1" dirty="0"/>
          </a:p>
        </p:txBody>
      </p:sp>
      <p:sp>
        <p:nvSpPr>
          <p:cNvPr id="4" name="TextBox 3"/>
          <p:cNvSpPr txBox="1"/>
          <p:nvPr/>
        </p:nvSpPr>
        <p:spPr>
          <a:xfrm>
            <a:off x="533400" y="5943600"/>
            <a:ext cx="7924799" cy="461665"/>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rPr>
              <a:t>People wrote on wood plunk in ancient time. </a:t>
            </a:r>
            <a:endParaRPr lang="en-US"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14400"/>
            <a:ext cx="7924799" cy="4724400"/>
          </a:xfrm>
          <a:prstGeom prst="rect">
            <a:avLst/>
          </a:prstGeom>
        </p:spPr>
      </p:pic>
    </p:spTree>
    <p:extLst>
      <p:ext uri="{BB962C8B-B14F-4D97-AF65-F5344CB8AC3E}">
        <p14:creationId xmlns:p14="http://schemas.microsoft.com/office/powerpoint/2010/main" val="33766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283" y="1153886"/>
            <a:ext cx="3003234" cy="4267200"/>
          </a:xfrm>
          <a:prstGeom prst="rect">
            <a:avLst/>
          </a:prstGeom>
          <a:ln>
            <a:solidFill>
              <a:schemeClr val="tx1"/>
            </a:solidFill>
          </a:ln>
        </p:spPr>
      </p:pic>
      <p:sp>
        <p:nvSpPr>
          <p:cNvPr id="3" name="TextBox 2"/>
          <p:cNvSpPr txBox="1"/>
          <p:nvPr/>
        </p:nvSpPr>
        <p:spPr>
          <a:xfrm>
            <a:off x="3032282" y="457200"/>
            <a:ext cx="3003235"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Digital</a:t>
            </a:r>
            <a:endParaRPr lang="en-US" sz="3200" b="1" dirty="0">
              <a:latin typeface="Book Antiqua" pitchFamily="18" charset="0"/>
            </a:endParaRPr>
          </a:p>
        </p:txBody>
      </p:sp>
      <p:sp>
        <p:nvSpPr>
          <p:cNvPr id="4" name="TextBox 3"/>
          <p:cNvSpPr txBox="1"/>
          <p:nvPr/>
        </p:nvSpPr>
        <p:spPr>
          <a:xfrm>
            <a:off x="2621040" y="5536050"/>
            <a:ext cx="3825718" cy="1077218"/>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To the point/</a:t>
            </a:r>
          </a:p>
          <a:p>
            <a:pPr algn="ctr"/>
            <a:r>
              <a:rPr lang="en-US" sz="3200" b="1" dirty="0" smtClean="0">
                <a:latin typeface="Book Antiqua" pitchFamily="18" charset="0"/>
              </a:rPr>
              <a:t>Real/Actual/perfect</a:t>
            </a:r>
            <a:endParaRPr lang="en-US" sz="3200" b="1" dirty="0">
              <a:latin typeface="Book Antiqua" pitchFamily="18" charset="0"/>
            </a:endParaRPr>
          </a:p>
        </p:txBody>
      </p:sp>
      <p:sp>
        <p:nvSpPr>
          <p:cNvPr id="5" name="Oval 4">
            <a:hlinkClick r:id="rId4" action="ppaction://hlinksldjump"/>
          </p:cNvPr>
          <p:cNvSpPr/>
          <p:nvPr/>
        </p:nvSpPr>
        <p:spPr>
          <a:xfrm>
            <a:off x="7946571" y="6156068"/>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2">
                    <a:lumMod val="10000"/>
                  </a:schemeClr>
                </a:solidFill>
              </a:rPr>
              <a:t>29</a:t>
            </a:r>
            <a:endParaRPr lang="en-US" sz="1050" dirty="0">
              <a:solidFill>
                <a:schemeClr val="bg2">
                  <a:lumMod val="10000"/>
                </a:schemeClr>
              </a:solidFill>
            </a:endParaRPr>
          </a:p>
        </p:txBody>
      </p:sp>
    </p:spTree>
    <p:extLst>
      <p:ext uri="{BB962C8B-B14F-4D97-AF65-F5344CB8AC3E}">
        <p14:creationId xmlns:p14="http://schemas.microsoft.com/office/powerpoint/2010/main" val="290529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86" y="0"/>
            <a:ext cx="9107714" cy="6858000"/>
          </a:xfrm>
          <a:prstGeom prst="rect">
            <a:avLst/>
          </a:prstGeom>
          <a:ln>
            <a:noFill/>
          </a:ln>
          <a:effectLst>
            <a:outerShdw blurRad="292100" dist="139700" dir="2700000" algn="tl" rotWithShape="0">
              <a:srgbClr val="333333">
                <a:alpha val="65000"/>
              </a:srgbClr>
            </a:outerShdw>
          </a:effectLst>
        </p:spPr>
      </p:pic>
      <p:sp>
        <p:nvSpPr>
          <p:cNvPr id="2" name="Oval 1"/>
          <p:cNvSpPr/>
          <p:nvPr/>
        </p:nvSpPr>
        <p:spPr>
          <a:xfrm>
            <a:off x="1219200" y="228600"/>
            <a:ext cx="6400800" cy="64008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prstTxWarp prst="textCircle">
              <a:avLst/>
            </a:prstTxWarp>
          </a:bodyPr>
          <a:lstStyle/>
          <a:p>
            <a:pPr algn="ctr"/>
            <a:r>
              <a:rPr lang="en-US" sz="5400" b="1" dirty="0" smtClean="0">
                <a:latin typeface="Book Antiqua" pitchFamily="18" charset="0"/>
              </a:rPr>
              <a:t>Communication  </a:t>
            </a:r>
            <a:r>
              <a:rPr lang="en-US" sz="4400" b="1" dirty="0" smtClean="0">
                <a:latin typeface="Book Antiqua" pitchFamily="18" charset="0"/>
              </a:rPr>
              <a:t>of</a:t>
            </a:r>
            <a:r>
              <a:rPr lang="en-US" sz="5400" b="1" dirty="0" smtClean="0">
                <a:latin typeface="Book Antiqua" pitchFamily="18" charset="0"/>
              </a:rPr>
              <a:t> ideas is at the </a:t>
            </a:r>
            <a:r>
              <a:rPr lang="en-US" sz="5400" b="1" dirty="0" err="1" smtClean="0">
                <a:latin typeface="Book Antiqua" pitchFamily="18" charset="0"/>
              </a:rPr>
              <a:t>centre</a:t>
            </a:r>
            <a:r>
              <a:rPr lang="en-US" sz="5400" b="1" dirty="0" smtClean="0">
                <a:latin typeface="Book Antiqua" pitchFamily="18" charset="0"/>
              </a:rPr>
              <a:t> of --------------.</a:t>
            </a:r>
            <a:endParaRPr lang="en-US" sz="5400" b="1" dirty="0">
              <a:latin typeface="Book Antiqu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1357086"/>
            <a:ext cx="4114800"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977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85800"/>
            <a:ext cx="7086601" cy="707886"/>
          </a:xfrm>
          <a:prstGeom prst="rect">
            <a:avLst/>
          </a:prstGeom>
          <a:noFill/>
          <a:ln>
            <a:solidFill>
              <a:schemeClr val="tx1"/>
            </a:solidFill>
          </a:ln>
        </p:spPr>
        <p:txBody>
          <a:bodyPr wrap="square" rtlCol="0">
            <a:spAutoFit/>
          </a:bodyPr>
          <a:lstStyle/>
          <a:p>
            <a:pPr algn="ctr"/>
            <a:r>
              <a:rPr lang="en-US" sz="4000" b="1" dirty="0" smtClean="0">
                <a:latin typeface="Book Antiqua" pitchFamily="18" charset="0"/>
              </a:rPr>
              <a:t>But what does it need?</a:t>
            </a:r>
            <a:endParaRPr lang="en-US" sz="4000" b="1" dirty="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1" y="1752600"/>
            <a:ext cx="7086600" cy="3819144"/>
          </a:xfrm>
          <a:prstGeom prst="rect">
            <a:avLst/>
          </a:prstGeom>
          <a:ln>
            <a:solidFill>
              <a:schemeClr val="tx1"/>
            </a:solidFill>
          </a:ln>
        </p:spPr>
      </p:pic>
      <p:sp>
        <p:nvSpPr>
          <p:cNvPr id="4" name="TextBox 3"/>
          <p:cNvSpPr txBox="1"/>
          <p:nvPr/>
        </p:nvSpPr>
        <p:spPr>
          <a:xfrm>
            <a:off x="1066801" y="5715000"/>
            <a:ext cx="7086600" cy="707886"/>
          </a:xfrm>
          <a:prstGeom prst="rect">
            <a:avLst/>
          </a:prstGeom>
          <a:noFill/>
          <a:ln>
            <a:solidFill>
              <a:schemeClr val="tx1"/>
            </a:solidFill>
          </a:ln>
        </p:spPr>
        <p:txBody>
          <a:bodyPr wrap="square" rtlCol="0">
            <a:spAutoFit/>
          </a:bodyPr>
          <a:lstStyle/>
          <a:p>
            <a:pPr algn="ctr"/>
            <a:r>
              <a:rPr lang="en-US" sz="4000" b="1" dirty="0" smtClean="0">
                <a:latin typeface="Book Antiqua" pitchFamily="18" charset="0"/>
              </a:rPr>
              <a:t>Written records.</a:t>
            </a:r>
            <a:endParaRPr lang="en-US" sz="4000" b="1" dirty="0">
              <a:latin typeface="Book Antiqua" pitchFamily="18" charset="0"/>
            </a:endParaRPr>
          </a:p>
        </p:txBody>
      </p:sp>
    </p:spTree>
    <p:extLst>
      <p:ext uri="{BB962C8B-B14F-4D97-AF65-F5344CB8AC3E}">
        <p14:creationId xmlns:p14="http://schemas.microsoft.com/office/powerpoint/2010/main" val="26731194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942943" cy="523220"/>
          </a:xfrm>
          <a:prstGeom prst="rect">
            <a:avLst/>
          </a:prstGeom>
          <a:noFill/>
        </p:spPr>
        <p:txBody>
          <a:bodyPr wrap="square" rtlCol="0">
            <a:spAutoFit/>
          </a:bodyPr>
          <a:lstStyle/>
          <a:p>
            <a:r>
              <a:rPr lang="en-US" sz="2800" b="1" dirty="0" smtClean="0">
                <a:latin typeface="Book Antiqua" pitchFamily="18" charset="0"/>
              </a:rPr>
              <a:t>How did people transfer ideas in ancient time?</a:t>
            </a:r>
            <a:endParaRPr lang="en-US" sz="2800" b="1" dirty="0">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76520"/>
            <a:ext cx="7942943" cy="4900820"/>
          </a:xfrm>
          <a:prstGeom prst="rect">
            <a:avLst/>
          </a:prstGeom>
          <a:ln>
            <a:solidFill>
              <a:schemeClr val="tx1"/>
            </a:solidFill>
          </a:ln>
        </p:spPr>
      </p:pic>
      <p:sp>
        <p:nvSpPr>
          <p:cNvPr id="4" name="Oval Callout 3"/>
          <p:cNvSpPr/>
          <p:nvPr/>
        </p:nvSpPr>
        <p:spPr>
          <a:xfrm>
            <a:off x="3410820" y="1567543"/>
            <a:ext cx="2456580" cy="914400"/>
          </a:xfrm>
          <a:prstGeom prst="wedgeEllipseCallout">
            <a:avLst>
              <a:gd name="adj1" fmla="val -66003"/>
              <a:gd name="adj2" fmla="val 16091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speaking</a:t>
            </a:r>
            <a:endParaRPr lang="en-US" sz="2800" b="1" dirty="0">
              <a:latin typeface="Book Antiqua" pitchFamily="18" charset="0"/>
            </a:endParaRPr>
          </a:p>
        </p:txBody>
      </p:sp>
      <p:sp>
        <p:nvSpPr>
          <p:cNvPr id="5" name="Oval Callout 4"/>
          <p:cNvSpPr/>
          <p:nvPr/>
        </p:nvSpPr>
        <p:spPr>
          <a:xfrm>
            <a:off x="3276581" y="4800600"/>
            <a:ext cx="2456580" cy="914400"/>
          </a:xfrm>
          <a:prstGeom prst="wedgeEllipseCallout">
            <a:avLst>
              <a:gd name="adj1" fmla="val 93220"/>
              <a:gd name="adj2" fmla="val -21527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listening</a:t>
            </a:r>
            <a:endParaRPr lang="en-US" sz="2800" b="1" dirty="0">
              <a:latin typeface="Book Antiqua" pitchFamily="18" charset="0"/>
            </a:endParaRPr>
          </a:p>
        </p:txBody>
      </p:sp>
      <p:sp>
        <p:nvSpPr>
          <p:cNvPr id="6" name="TextBox 5"/>
          <p:cNvSpPr txBox="1"/>
          <p:nvPr/>
        </p:nvSpPr>
        <p:spPr>
          <a:xfrm>
            <a:off x="533400" y="6019800"/>
            <a:ext cx="7942943" cy="769441"/>
          </a:xfrm>
          <a:prstGeom prst="rect">
            <a:avLst/>
          </a:prstGeom>
          <a:noFill/>
          <a:ln>
            <a:solidFill>
              <a:schemeClr val="tx1"/>
            </a:solidFill>
          </a:ln>
        </p:spPr>
        <p:txBody>
          <a:bodyPr wrap="square" rtlCol="0">
            <a:spAutoFit/>
          </a:bodyPr>
          <a:lstStyle/>
          <a:p>
            <a:pPr algn="ctr"/>
            <a:r>
              <a:rPr lang="en-US" sz="4400" b="1" dirty="0" smtClean="0">
                <a:latin typeface="Book Antiqua" pitchFamily="18" charset="0"/>
              </a:rPr>
              <a:t>Then?</a:t>
            </a:r>
            <a:endParaRPr lang="en-US" sz="4400" b="1" dirty="0">
              <a:latin typeface="Book Antiqua" pitchFamily="18" charset="0"/>
            </a:endParaRPr>
          </a:p>
        </p:txBody>
      </p:sp>
    </p:spTree>
    <p:extLst>
      <p:ext uri="{BB962C8B-B14F-4D97-AF65-F5344CB8AC3E}">
        <p14:creationId xmlns:p14="http://schemas.microsoft.com/office/powerpoint/2010/main" val="247762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0" y="177800"/>
            <a:ext cx="3276600" cy="1524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atin typeface="Book Antiqua" pitchFamily="18" charset="0"/>
              </a:rPr>
              <a:t>Writing.</a:t>
            </a:r>
            <a:endParaRPr lang="en-US" sz="2800" b="1" dirty="0">
              <a:latin typeface="Book Antiqua" pitchFamily="18" charset="0"/>
            </a:endParaRPr>
          </a:p>
        </p:txBody>
      </p:sp>
      <p:sp>
        <p:nvSpPr>
          <p:cNvPr id="3" name="TextBox 2"/>
          <p:cNvSpPr txBox="1"/>
          <p:nvPr/>
        </p:nvSpPr>
        <p:spPr>
          <a:xfrm>
            <a:off x="232229" y="1723572"/>
            <a:ext cx="3371353" cy="523220"/>
          </a:xfrm>
          <a:prstGeom prst="rect">
            <a:avLst/>
          </a:prstGeom>
          <a:noFill/>
        </p:spPr>
        <p:txBody>
          <a:bodyPr wrap="square" rtlCol="0">
            <a:spAutoFit/>
          </a:bodyPr>
          <a:lstStyle/>
          <a:p>
            <a:r>
              <a:rPr lang="en-US" sz="2800" b="1" dirty="0" smtClean="0">
                <a:latin typeface="Book Antiqua" pitchFamily="18" charset="0"/>
              </a:rPr>
              <a:t>Was it very easy?</a:t>
            </a:r>
            <a:endParaRPr lang="en-US" sz="2800" b="1" dirty="0">
              <a:latin typeface="Book Antiqua" pitchFamily="18" charset="0"/>
            </a:endParaRPr>
          </a:p>
        </p:txBody>
      </p:sp>
      <p:sp>
        <p:nvSpPr>
          <p:cNvPr id="4" name="TextBox 3"/>
          <p:cNvSpPr txBox="1"/>
          <p:nvPr/>
        </p:nvSpPr>
        <p:spPr>
          <a:xfrm>
            <a:off x="228600" y="2366274"/>
            <a:ext cx="8077200" cy="523220"/>
          </a:xfrm>
          <a:prstGeom prst="rect">
            <a:avLst/>
          </a:prstGeom>
          <a:noFill/>
        </p:spPr>
        <p:txBody>
          <a:bodyPr wrap="square" rtlCol="0">
            <a:spAutoFit/>
          </a:bodyPr>
          <a:lstStyle/>
          <a:p>
            <a:r>
              <a:rPr lang="en-US" sz="2800" b="1" dirty="0" smtClean="0">
                <a:latin typeface="Book Antiqua" pitchFamily="18" charset="0"/>
              </a:rPr>
              <a:t>No, because writing material was not available.</a:t>
            </a:r>
            <a:endParaRPr lang="en-US" sz="2800" b="1" dirty="0">
              <a:latin typeface="Book Antiqua" pitchFamily="18" charset="0"/>
            </a:endParaRPr>
          </a:p>
        </p:txBody>
      </p:sp>
      <p:sp>
        <p:nvSpPr>
          <p:cNvPr id="5" name="TextBox 4"/>
          <p:cNvSpPr txBox="1"/>
          <p:nvPr/>
        </p:nvSpPr>
        <p:spPr>
          <a:xfrm>
            <a:off x="228600" y="2895600"/>
            <a:ext cx="7848600" cy="523220"/>
          </a:xfrm>
          <a:prstGeom prst="rect">
            <a:avLst/>
          </a:prstGeom>
          <a:noFill/>
        </p:spPr>
        <p:txBody>
          <a:bodyPr wrap="square" rtlCol="0">
            <a:spAutoFit/>
          </a:bodyPr>
          <a:lstStyle/>
          <a:p>
            <a:r>
              <a:rPr lang="en-US" sz="2800" b="1" dirty="0" smtClean="0">
                <a:latin typeface="Book Antiqua" pitchFamily="18" charset="0"/>
              </a:rPr>
              <a:t>What  did people write then on?</a:t>
            </a:r>
            <a:endParaRPr lang="en-US" sz="2800" b="1" dirty="0">
              <a:latin typeface="Book Antiqua" pitchFamily="18" charset="0"/>
            </a:endParaRPr>
          </a:p>
        </p:txBody>
      </p:sp>
      <p:sp>
        <p:nvSpPr>
          <p:cNvPr id="6" name="TextBox 5"/>
          <p:cNvSpPr txBox="1"/>
          <p:nvPr/>
        </p:nvSpPr>
        <p:spPr>
          <a:xfrm>
            <a:off x="228600" y="3429000"/>
            <a:ext cx="8458200" cy="523220"/>
          </a:xfrm>
          <a:prstGeom prst="rect">
            <a:avLst/>
          </a:prstGeom>
          <a:noFill/>
        </p:spPr>
        <p:txBody>
          <a:bodyPr wrap="square" rtlCol="0">
            <a:spAutoFit/>
          </a:bodyPr>
          <a:lstStyle/>
          <a:p>
            <a:r>
              <a:rPr lang="en-US" sz="2800" b="1" dirty="0" smtClean="0">
                <a:latin typeface="Book Antiqua" pitchFamily="18" charset="0"/>
              </a:rPr>
              <a:t>People wrote then on-</a:t>
            </a:r>
            <a:endParaRPr lang="en-US" sz="2800" b="1" dirty="0">
              <a:latin typeface="Book Antiqua"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506" y="4136572"/>
            <a:ext cx="2190562" cy="200206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4395" t="32977" r="9215" b="7261"/>
          <a:stretch/>
        </p:blipFill>
        <p:spPr>
          <a:xfrm>
            <a:off x="2209800" y="4132943"/>
            <a:ext cx="2201731" cy="20020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229" y="4114800"/>
            <a:ext cx="1977571" cy="2020207"/>
          </a:xfrm>
          <a:prstGeom prst="rect">
            <a:avLst/>
          </a:prstGeom>
        </p:spPr>
      </p:pic>
      <p:sp>
        <p:nvSpPr>
          <p:cNvPr id="11" name="TextBox 10"/>
          <p:cNvSpPr txBox="1"/>
          <p:nvPr/>
        </p:nvSpPr>
        <p:spPr>
          <a:xfrm>
            <a:off x="232229" y="6197025"/>
            <a:ext cx="1977571" cy="523220"/>
          </a:xfrm>
          <a:prstGeom prst="rect">
            <a:avLst/>
          </a:prstGeom>
          <a:noFill/>
        </p:spPr>
        <p:txBody>
          <a:bodyPr wrap="square" rtlCol="0">
            <a:spAutoFit/>
          </a:bodyPr>
          <a:lstStyle/>
          <a:p>
            <a:pPr algn="ctr"/>
            <a:r>
              <a:rPr lang="en-US" sz="2800" b="1" dirty="0" smtClean="0">
                <a:latin typeface="Book Antiqua" pitchFamily="18" charset="0"/>
              </a:rPr>
              <a:t>stone</a:t>
            </a:r>
            <a:endParaRPr lang="en-US" sz="2800" b="1" dirty="0">
              <a:latin typeface="Book Antiqua" pitchFamily="18" charset="0"/>
            </a:endParaRPr>
          </a:p>
        </p:txBody>
      </p:sp>
      <p:sp>
        <p:nvSpPr>
          <p:cNvPr id="12" name="TextBox 11"/>
          <p:cNvSpPr txBox="1"/>
          <p:nvPr/>
        </p:nvSpPr>
        <p:spPr>
          <a:xfrm>
            <a:off x="2209800" y="6172200"/>
            <a:ext cx="1977571" cy="523220"/>
          </a:xfrm>
          <a:prstGeom prst="rect">
            <a:avLst/>
          </a:prstGeom>
          <a:noFill/>
        </p:spPr>
        <p:txBody>
          <a:bodyPr wrap="square" rtlCol="0">
            <a:spAutoFit/>
          </a:bodyPr>
          <a:lstStyle/>
          <a:p>
            <a:pPr algn="ctr"/>
            <a:r>
              <a:rPr lang="en-US" sz="2800" b="1" dirty="0" smtClean="0">
                <a:latin typeface="Book Antiqua" pitchFamily="18" charset="0"/>
              </a:rPr>
              <a:t>metal</a:t>
            </a:r>
            <a:endParaRPr lang="en-US" sz="2800" b="1" dirty="0">
              <a:latin typeface="Book Antiqua" pitchFamily="18" charset="0"/>
            </a:endParaRPr>
          </a:p>
        </p:txBody>
      </p:sp>
      <p:sp>
        <p:nvSpPr>
          <p:cNvPr id="13" name="TextBox 12"/>
          <p:cNvSpPr txBox="1"/>
          <p:nvPr/>
        </p:nvSpPr>
        <p:spPr>
          <a:xfrm>
            <a:off x="4830383" y="6196692"/>
            <a:ext cx="1977571" cy="523220"/>
          </a:xfrm>
          <a:prstGeom prst="rect">
            <a:avLst/>
          </a:prstGeom>
          <a:noFill/>
        </p:spPr>
        <p:txBody>
          <a:bodyPr wrap="square" rtlCol="0">
            <a:spAutoFit/>
          </a:bodyPr>
          <a:lstStyle/>
          <a:p>
            <a:pPr algn="ctr"/>
            <a:r>
              <a:rPr lang="en-US" sz="2800" b="1" dirty="0" smtClean="0">
                <a:latin typeface="Book Antiqua" pitchFamily="18" charset="0"/>
              </a:rPr>
              <a:t>wood</a:t>
            </a:r>
            <a:endParaRPr lang="en-US" sz="2800" b="1" dirty="0">
              <a:latin typeface="Book Antiqua" pitchFamily="18" charset="0"/>
            </a:endParaRPr>
          </a:p>
        </p:txBody>
      </p:sp>
      <p:sp>
        <p:nvSpPr>
          <p:cNvPr id="14" name="TextBox 13"/>
          <p:cNvSpPr txBox="1"/>
          <p:nvPr/>
        </p:nvSpPr>
        <p:spPr>
          <a:xfrm>
            <a:off x="6985001" y="6196693"/>
            <a:ext cx="1977571" cy="523220"/>
          </a:xfrm>
          <a:prstGeom prst="rect">
            <a:avLst/>
          </a:prstGeom>
          <a:noFill/>
        </p:spPr>
        <p:txBody>
          <a:bodyPr wrap="square" rtlCol="0">
            <a:spAutoFit/>
          </a:bodyPr>
          <a:lstStyle/>
          <a:p>
            <a:pPr algn="ctr"/>
            <a:r>
              <a:rPr lang="en-US" sz="2800" b="1" dirty="0" smtClean="0">
                <a:latin typeface="Book Antiqua" pitchFamily="18" charset="0"/>
              </a:rPr>
              <a:t>bark</a:t>
            </a:r>
            <a:endParaRPr lang="en-US" sz="2800" b="1" dirty="0">
              <a:latin typeface="Book Antiqua" pitchFamily="18" charset="0"/>
            </a:endParaRP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4980" t="28948" r="28888" b="20000"/>
          <a:stretch/>
        </p:blipFill>
        <p:spPr>
          <a:xfrm>
            <a:off x="4425233" y="4136572"/>
            <a:ext cx="2411749" cy="1998435"/>
          </a:xfrm>
          <a:prstGeom prst="rect">
            <a:avLst/>
          </a:prstGeom>
        </p:spPr>
      </p:pic>
    </p:spTree>
    <p:extLst>
      <p:ext uri="{BB962C8B-B14F-4D97-AF65-F5344CB8AC3E}">
        <p14:creationId xmlns:p14="http://schemas.microsoft.com/office/powerpoint/2010/main" val="875333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80">
                                          <p:stCondLst>
                                            <p:cond delay="0"/>
                                          </p:stCondLst>
                                        </p:cTn>
                                        <p:tgtEl>
                                          <p:spTgt spid="11"/>
                                        </p:tgtEl>
                                      </p:cBhvr>
                                    </p:animEffect>
                                    <p:anim calcmode="lin" valueType="num">
                                      <p:cBhvr>
                                        <p:cTn id="6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3" dur="26">
                                          <p:stCondLst>
                                            <p:cond delay="650"/>
                                          </p:stCondLst>
                                        </p:cTn>
                                        <p:tgtEl>
                                          <p:spTgt spid="11"/>
                                        </p:tgtEl>
                                      </p:cBhvr>
                                      <p:to x="100000" y="60000"/>
                                    </p:animScale>
                                    <p:animScale>
                                      <p:cBhvr>
                                        <p:cTn id="74" dur="166" decel="50000">
                                          <p:stCondLst>
                                            <p:cond delay="676"/>
                                          </p:stCondLst>
                                        </p:cTn>
                                        <p:tgtEl>
                                          <p:spTgt spid="11"/>
                                        </p:tgtEl>
                                      </p:cBhvr>
                                      <p:to x="100000" y="100000"/>
                                    </p:animScale>
                                    <p:animScale>
                                      <p:cBhvr>
                                        <p:cTn id="75" dur="26">
                                          <p:stCondLst>
                                            <p:cond delay="1312"/>
                                          </p:stCondLst>
                                        </p:cTn>
                                        <p:tgtEl>
                                          <p:spTgt spid="11"/>
                                        </p:tgtEl>
                                      </p:cBhvr>
                                      <p:to x="100000" y="80000"/>
                                    </p:animScale>
                                    <p:animScale>
                                      <p:cBhvr>
                                        <p:cTn id="76" dur="166" decel="50000">
                                          <p:stCondLst>
                                            <p:cond delay="1338"/>
                                          </p:stCondLst>
                                        </p:cTn>
                                        <p:tgtEl>
                                          <p:spTgt spid="11"/>
                                        </p:tgtEl>
                                      </p:cBhvr>
                                      <p:to x="100000" y="100000"/>
                                    </p:animScale>
                                    <p:animScale>
                                      <p:cBhvr>
                                        <p:cTn id="77" dur="26">
                                          <p:stCondLst>
                                            <p:cond delay="1642"/>
                                          </p:stCondLst>
                                        </p:cTn>
                                        <p:tgtEl>
                                          <p:spTgt spid="11"/>
                                        </p:tgtEl>
                                      </p:cBhvr>
                                      <p:to x="100000" y="90000"/>
                                    </p:animScale>
                                    <p:animScale>
                                      <p:cBhvr>
                                        <p:cTn id="78" dur="166" decel="50000">
                                          <p:stCondLst>
                                            <p:cond delay="1668"/>
                                          </p:stCondLst>
                                        </p:cTn>
                                        <p:tgtEl>
                                          <p:spTgt spid="11"/>
                                        </p:tgtEl>
                                      </p:cBhvr>
                                      <p:to x="100000" y="100000"/>
                                    </p:animScale>
                                    <p:animScale>
                                      <p:cBhvr>
                                        <p:cTn id="79" dur="26">
                                          <p:stCondLst>
                                            <p:cond delay="1808"/>
                                          </p:stCondLst>
                                        </p:cTn>
                                        <p:tgtEl>
                                          <p:spTgt spid="11"/>
                                        </p:tgtEl>
                                      </p:cBhvr>
                                      <p:to x="100000" y="95000"/>
                                    </p:animScale>
                                    <p:animScale>
                                      <p:cBhvr>
                                        <p:cTn id="80" dur="166" decel="50000">
                                          <p:stCondLst>
                                            <p:cond delay="1834"/>
                                          </p:stCondLst>
                                        </p:cTn>
                                        <p:tgtEl>
                                          <p:spTgt spid="11"/>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580">
                                          <p:stCondLst>
                                            <p:cond delay="0"/>
                                          </p:stCondLst>
                                        </p:cTn>
                                        <p:tgtEl>
                                          <p:spTgt spid="12"/>
                                        </p:tgtEl>
                                      </p:cBhvr>
                                    </p:animEffect>
                                    <p:anim calcmode="lin" valueType="num">
                                      <p:cBhvr>
                                        <p:cTn id="8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1" dur="26">
                                          <p:stCondLst>
                                            <p:cond delay="650"/>
                                          </p:stCondLst>
                                        </p:cTn>
                                        <p:tgtEl>
                                          <p:spTgt spid="12"/>
                                        </p:tgtEl>
                                      </p:cBhvr>
                                      <p:to x="100000" y="60000"/>
                                    </p:animScale>
                                    <p:animScale>
                                      <p:cBhvr>
                                        <p:cTn id="92" dur="166" decel="50000">
                                          <p:stCondLst>
                                            <p:cond delay="676"/>
                                          </p:stCondLst>
                                        </p:cTn>
                                        <p:tgtEl>
                                          <p:spTgt spid="12"/>
                                        </p:tgtEl>
                                      </p:cBhvr>
                                      <p:to x="100000" y="100000"/>
                                    </p:animScale>
                                    <p:animScale>
                                      <p:cBhvr>
                                        <p:cTn id="93" dur="26">
                                          <p:stCondLst>
                                            <p:cond delay="1312"/>
                                          </p:stCondLst>
                                        </p:cTn>
                                        <p:tgtEl>
                                          <p:spTgt spid="12"/>
                                        </p:tgtEl>
                                      </p:cBhvr>
                                      <p:to x="100000" y="80000"/>
                                    </p:animScale>
                                    <p:animScale>
                                      <p:cBhvr>
                                        <p:cTn id="94" dur="166" decel="50000">
                                          <p:stCondLst>
                                            <p:cond delay="1338"/>
                                          </p:stCondLst>
                                        </p:cTn>
                                        <p:tgtEl>
                                          <p:spTgt spid="12"/>
                                        </p:tgtEl>
                                      </p:cBhvr>
                                      <p:to x="100000" y="100000"/>
                                    </p:animScale>
                                    <p:animScale>
                                      <p:cBhvr>
                                        <p:cTn id="95" dur="26">
                                          <p:stCondLst>
                                            <p:cond delay="1642"/>
                                          </p:stCondLst>
                                        </p:cTn>
                                        <p:tgtEl>
                                          <p:spTgt spid="12"/>
                                        </p:tgtEl>
                                      </p:cBhvr>
                                      <p:to x="100000" y="90000"/>
                                    </p:animScale>
                                    <p:animScale>
                                      <p:cBhvr>
                                        <p:cTn id="96" dur="166" decel="50000">
                                          <p:stCondLst>
                                            <p:cond delay="1668"/>
                                          </p:stCondLst>
                                        </p:cTn>
                                        <p:tgtEl>
                                          <p:spTgt spid="12"/>
                                        </p:tgtEl>
                                      </p:cBhvr>
                                      <p:to x="100000" y="100000"/>
                                    </p:animScale>
                                    <p:animScale>
                                      <p:cBhvr>
                                        <p:cTn id="97" dur="26">
                                          <p:stCondLst>
                                            <p:cond delay="1808"/>
                                          </p:stCondLst>
                                        </p:cTn>
                                        <p:tgtEl>
                                          <p:spTgt spid="12"/>
                                        </p:tgtEl>
                                      </p:cBhvr>
                                      <p:to x="100000" y="95000"/>
                                    </p:animScale>
                                    <p:animScale>
                                      <p:cBhvr>
                                        <p:cTn id="98" dur="166" decel="50000">
                                          <p:stCondLst>
                                            <p:cond delay="1834"/>
                                          </p:stCondLst>
                                        </p:cTn>
                                        <p:tgtEl>
                                          <p:spTgt spid="12"/>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wipe(down)">
                                      <p:cBhvr>
                                        <p:cTn id="103" dur="580">
                                          <p:stCondLst>
                                            <p:cond delay="0"/>
                                          </p:stCondLst>
                                        </p:cTn>
                                        <p:tgtEl>
                                          <p:spTgt spid="13"/>
                                        </p:tgtEl>
                                      </p:cBhvr>
                                    </p:animEffect>
                                    <p:anim calcmode="lin" valueType="num">
                                      <p:cBhvr>
                                        <p:cTn id="10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9" dur="26">
                                          <p:stCondLst>
                                            <p:cond delay="650"/>
                                          </p:stCondLst>
                                        </p:cTn>
                                        <p:tgtEl>
                                          <p:spTgt spid="13"/>
                                        </p:tgtEl>
                                      </p:cBhvr>
                                      <p:to x="100000" y="60000"/>
                                    </p:animScale>
                                    <p:animScale>
                                      <p:cBhvr>
                                        <p:cTn id="110" dur="166" decel="50000">
                                          <p:stCondLst>
                                            <p:cond delay="676"/>
                                          </p:stCondLst>
                                        </p:cTn>
                                        <p:tgtEl>
                                          <p:spTgt spid="13"/>
                                        </p:tgtEl>
                                      </p:cBhvr>
                                      <p:to x="100000" y="100000"/>
                                    </p:animScale>
                                    <p:animScale>
                                      <p:cBhvr>
                                        <p:cTn id="111" dur="26">
                                          <p:stCondLst>
                                            <p:cond delay="1312"/>
                                          </p:stCondLst>
                                        </p:cTn>
                                        <p:tgtEl>
                                          <p:spTgt spid="13"/>
                                        </p:tgtEl>
                                      </p:cBhvr>
                                      <p:to x="100000" y="80000"/>
                                    </p:animScale>
                                    <p:animScale>
                                      <p:cBhvr>
                                        <p:cTn id="112" dur="166" decel="50000">
                                          <p:stCondLst>
                                            <p:cond delay="1338"/>
                                          </p:stCondLst>
                                        </p:cTn>
                                        <p:tgtEl>
                                          <p:spTgt spid="13"/>
                                        </p:tgtEl>
                                      </p:cBhvr>
                                      <p:to x="100000" y="100000"/>
                                    </p:animScale>
                                    <p:animScale>
                                      <p:cBhvr>
                                        <p:cTn id="113" dur="26">
                                          <p:stCondLst>
                                            <p:cond delay="1642"/>
                                          </p:stCondLst>
                                        </p:cTn>
                                        <p:tgtEl>
                                          <p:spTgt spid="13"/>
                                        </p:tgtEl>
                                      </p:cBhvr>
                                      <p:to x="100000" y="90000"/>
                                    </p:animScale>
                                    <p:animScale>
                                      <p:cBhvr>
                                        <p:cTn id="114" dur="166" decel="50000">
                                          <p:stCondLst>
                                            <p:cond delay="1668"/>
                                          </p:stCondLst>
                                        </p:cTn>
                                        <p:tgtEl>
                                          <p:spTgt spid="13"/>
                                        </p:tgtEl>
                                      </p:cBhvr>
                                      <p:to x="100000" y="100000"/>
                                    </p:animScale>
                                    <p:animScale>
                                      <p:cBhvr>
                                        <p:cTn id="115" dur="26">
                                          <p:stCondLst>
                                            <p:cond delay="1808"/>
                                          </p:stCondLst>
                                        </p:cTn>
                                        <p:tgtEl>
                                          <p:spTgt spid="13"/>
                                        </p:tgtEl>
                                      </p:cBhvr>
                                      <p:to x="100000" y="95000"/>
                                    </p:animScale>
                                    <p:animScale>
                                      <p:cBhvr>
                                        <p:cTn id="116" dur="166" decel="50000">
                                          <p:stCondLst>
                                            <p:cond delay="1834"/>
                                          </p:stCondLst>
                                        </p:cTn>
                                        <p:tgtEl>
                                          <p:spTgt spid="13"/>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80">
                                          <p:stCondLst>
                                            <p:cond delay="0"/>
                                          </p:stCondLst>
                                        </p:cTn>
                                        <p:tgtEl>
                                          <p:spTgt spid="14"/>
                                        </p:tgtEl>
                                      </p:cBhvr>
                                    </p:animEffect>
                                    <p:anim calcmode="lin" valueType="num">
                                      <p:cBhvr>
                                        <p:cTn id="12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7" dur="26">
                                          <p:stCondLst>
                                            <p:cond delay="650"/>
                                          </p:stCondLst>
                                        </p:cTn>
                                        <p:tgtEl>
                                          <p:spTgt spid="14"/>
                                        </p:tgtEl>
                                      </p:cBhvr>
                                      <p:to x="100000" y="60000"/>
                                    </p:animScale>
                                    <p:animScale>
                                      <p:cBhvr>
                                        <p:cTn id="128" dur="166" decel="50000">
                                          <p:stCondLst>
                                            <p:cond delay="676"/>
                                          </p:stCondLst>
                                        </p:cTn>
                                        <p:tgtEl>
                                          <p:spTgt spid="14"/>
                                        </p:tgtEl>
                                      </p:cBhvr>
                                      <p:to x="100000" y="100000"/>
                                    </p:animScale>
                                    <p:animScale>
                                      <p:cBhvr>
                                        <p:cTn id="129" dur="26">
                                          <p:stCondLst>
                                            <p:cond delay="1312"/>
                                          </p:stCondLst>
                                        </p:cTn>
                                        <p:tgtEl>
                                          <p:spTgt spid="14"/>
                                        </p:tgtEl>
                                      </p:cBhvr>
                                      <p:to x="100000" y="80000"/>
                                    </p:animScale>
                                    <p:animScale>
                                      <p:cBhvr>
                                        <p:cTn id="130" dur="166" decel="50000">
                                          <p:stCondLst>
                                            <p:cond delay="1338"/>
                                          </p:stCondLst>
                                        </p:cTn>
                                        <p:tgtEl>
                                          <p:spTgt spid="14"/>
                                        </p:tgtEl>
                                      </p:cBhvr>
                                      <p:to x="100000" y="100000"/>
                                    </p:animScale>
                                    <p:animScale>
                                      <p:cBhvr>
                                        <p:cTn id="131" dur="26">
                                          <p:stCondLst>
                                            <p:cond delay="1642"/>
                                          </p:stCondLst>
                                        </p:cTn>
                                        <p:tgtEl>
                                          <p:spTgt spid="14"/>
                                        </p:tgtEl>
                                      </p:cBhvr>
                                      <p:to x="100000" y="90000"/>
                                    </p:animScale>
                                    <p:animScale>
                                      <p:cBhvr>
                                        <p:cTn id="132" dur="166" decel="50000">
                                          <p:stCondLst>
                                            <p:cond delay="1668"/>
                                          </p:stCondLst>
                                        </p:cTn>
                                        <p:tgtEl>
                                          <p:spTgt spid="14"/>
                                        </p:tgtEl>
                                      </p:cBhvr>
                                      <p:to x="100000" y="100000"/>
                                    </p:animScale>
                                    <p:animScale>
                                      <p:cBhvr>
                                        <p:cTn id="133" dur="26">
                                          <p:stCondLst>
                                            <p:cond delay="1808"/>
                                          </p:stCondLst>
                                        </p:cTn>
                                        <p:tgtEl>
                                          <p:spTgt spid="14"/>
                                        </p:tgtEl>
                                      </p:cBhvr>
                                      <p:to x="100000" y="95000"/>
                                    </p:animScale>
                                    <p:animScale>
                                      <p:cBhvr>
                                        <p:cTn id="13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0"/>
            <a:ext cx="1981200" cy="646331"/>
          </a:xfrm>
          <a:prstGeom prst="rect">
            <a:avLst/>
          </a:prstGeom>
          <a:noFill/>
        </p:spPr>
        <p:txBody>
          <a:bodyPr wrap="square" rtlCol="0">
            <a:spAutoFit/>
          </a:bodyPr>
          <a:lstStyle/>
          <a:p>
            <a:pPr algn="ctr"/>
            <a:r>
              <a:rPr lang="en-US" sz="3600" b="1" dirty="0" smtClean="0">
                <a:latin typeface="Book Antiqua" pitchFamily="18" charset="0"/>
              </a:rPr>
              <a:t>and</a:t>
            </a:r>
            <a:endParaRPr lang="en-US" sz="3600" b="1" dirty="0">
              <a:latin typeface="Book Antiqua" pitchFamily="18" charset="0"/>
            </a:endParaRPr>
          </a:p>
        </p:txBody>
      </p:sp>
      <p:sp>
        <p:nvSpPr>
          <p:cNvPr id="4" name="TextBox 3"/>
          <p:cNvSpPr txBox="1"/>
          <p:nvPr/>
        </p:nvSpPr>
        <p:spPr>
          <a:xfrm>
            <a:off x="2286000" y="5943600"/>
            <a:ext cx="4648200" cy="646331"/>
          </a:xfrm>
          <a:prstGeom prst="rect">
            <a:avLst/>
          </a:prstGeom>
          <a:noFill/>
        </p:spPr>
        <p:txBody>
          <a:bodyPr wrap="square" rtlCol="0">
            <a:spAutoFit/>
          </a:bodyPr>
          <a:lstStyle/>
          <a:p>
            <a:pPr algn="ctr"/>
            <a:r>
              <a:rPr lang="en-US" sz="3600" b="1" dirty="0" smtClean="0">
                <a:latin typeface="Book Antiqua" pitchFamily="18" charset="0"/>
              </a:rPr>
              <a:t>leaves.</a:t>
            </a:r>
            <a:endParaRPr lang="en-US" sz="36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780143"/>
            <a:ext cx="5181600" cy="5181600"/>
          </a:xfrm>
          <a:prstGeom prst="rect">
            <a:avLst/>
          </a:prstGeom>
        </p:spPr>
      </p:pic>
    </p:spTree>
    <p:extLst>
      <p:ext uri="{BB962C8B-B14F-4D97-AF65-F5344CB8AC3E}">
        <p14:creationId xmlns:p14="http://schemas.microsoft.com/office/powerpoint/2010/main" val="15143888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382000" cy="1077218"/>
          </a:xfrm>
          <a:prstGeom prst="rect">
            <a:avLst/>
          </a:prstGeom>
          <a:noFill/>
        </p:spPr>
        <p:txBody>
          <a:bodyPr wrap="square" rtlCol="0">
            <a:spAutoFit/>
          </a:bodyPr>
          <a:lstStyle/>
          <a:p>
            <a:r>
              <a:rPr lang="en-US" sz="3200" b="1" dirty="0" smtClean="0">
                <a:latin typeface="Book Antiqua" pitchFamily="18" charset="0"/>
              </a:rPr>
              <a:t>Knowledge was very restricted before paper age.</a:t>
            </a:r>
            <a:endParaRPr lang="en-US" sz="3200" b="1" dirty="0">
              <a:latin typeface="Book Antiqua" pitchFamily="18" charset="0"/>
            </a:endParaRPr>
          </a:p>
        </p:txBody>
      </p:sp>
      <p:sp>
        <p:nvSpPr>
          <p:cNvPr id="3" name="TextBox 2"/>
          <p:cNvSpPr txBox="1"/>
          <p:nvPr/>
        </p:nvSpPr>
        <p:spPr>
          <a:xfrm>
            <a:off x="348343" y="1636034"/>
            <a:ext cx="4914900" cy="2198668"/>
          </a:xfrm>
          <a:prstGeom prst="stripedRightArrow">
            <a:avLst>
              <a:gd name="adj1" fmla="val 54232"/>
              <a:gd name="adj2" fmla="val 47816"/>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b="1" dirty="0" smtClean="0">
                <a:latin typeface="Book Antiqua" pitchFamily="18" charset="0"/>
              </a:rPr>
              <a:t> It is very easy to carry a </a:t>
            </a:r>
            <a:endParaRPr lang="en-US" sz="3600" b="1" dirty="0">
              <a:latin typeface="Book Antiqu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714" y="914400"/>
            <a:ext cx="3028950" cy="38348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TextBox 18"/>
          <p:cNvSpPr txBox="1"/>
          <p:nvPr/>
        </p:nvSpPr>
        <p:spPr>
          <a:xfrm>
            <a:off x="5551714" y="4876800"/>
            <a:ext cx="3028950" cy="461665"/>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rPr>
              <a:t> book of 100 page.</a:t>
            </a:r>
            <a:endParaRPr lang="en-US" sz="2400" b="1" dirty="0">
              <a:latin typeface="Book Antiqua" pitchFamily="18" charset="0"/>
            </a:endParaRPr>
          </a:p>
        </p:txBody>
      </p:sp>
      <p:sp>
        <p:nvSpPr>
          <p:cNvPr id="6" name="TextBox 5"/>
          <p:cNvSpPr txBox="1"/>
          <p:nvPr/>
        </p:nvSpPr>
        <p:spPr>
          <a:xfrm>
            <a:off x="533400" y="5410200"/>
            <a:ext cx="8029575" cy="1077218"/>
          </a:xfrm>
          <a:prstGeom prst="rect">
            <a:avLst/>
          </a:prstGeom>
          <a:noFill/>
          <a:ln>
            <a:solidFill>
              <a:schemeClr val="tx1"/>
            </a:solidFill>
          </a:ln>
        </p:spPr>
        <p:txBody>
          <a:bodyPr wrap="square" rtlCol="0">
            <a:spAutoFit/>
          </a:bodyPr>
          <a:lstStyle/>
          <a:p>
            <a:r>
              <a:rPr lang="en-US" sz="3200" b="1" dirty="0" smtClean="0">
                <a:latin typeface="Book Antiqua" pitchFamily="18" charset="0"/>
              </a:rPr>
              <a:t>But is it at all easy to carry a book of 100 pieces of stones?</a:t>
            </a:r>
            <a:endParaRPr lang="en-US" sz="3200" b="1" dirty="0">
              <a:latin typeface="Book Antiqua" pitchFamily="18" charset="0"/>
            </a:endParaRPr>
          </a:p>
        </p:txBody>
      </p:sp>
    </p:spTree>
    <p:extLst>
      <p:ext uri="{BB962C8B-B14F-4D97-AF65-F5344CB8AC3E}">
        <p14:creationId xmlns:p14="http://schemas.microsoft.com/office/powerpoint/2010/main" val="1176652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9"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057400"/>
            <a:ext cx="7543801" cy="3046988"/>
          </a:xfrm>
          <a:prstGeom prst="rect">
            <a:avLst/>
          </a:prstGeom>
          <a:noFill/>
          <a:ln>
            <a:solidFill>
              <a:schemeClr val="tx1"/>
            </a:solidFill>
          </a:ln>
        </p:spPr>
        <p:txBody>
          <a:bodyPr wrap="square" rtlCol="0">
            <a:spAutoFit/>
          </a:bodyPr>
          <a:lstStyle/>
          <a:p>
            <a:pPr algn="just"/>
            <a:r>
              <a:rPr lang="en-US" sz="3200" b="1" dirty="0" smtClean="0">
                <a:latin typeface="Book Antiqua" pitchFamily="18" charset="0"/>
              </a:rPr>
              <a:t>For this problem, people looked for easy writing materials for ages. Finally, paper was invented in China in 105 AD           Anno Domini. We can keep all our records in the papers now. In fact, paper has changed our life.</a:t>
            </a:r>
            <a:endParaRPr lang="en-US" sz="3200" b="1" dirty="0">
              <a:latin typeface="Book Antiqua" pitchFamily="18" charset="0"/>
            </a:endParaRPr>
          </a:p>
        </p:txBody>
      </p:sp>
    </p:spTree>
    <p:extLst>
      <p:ext uri="{BB962C8B-B14F-4D97-AF65-F5344CB8AC3E}">
        <p14:creationId xmlns:p14="http://schemas.microsoft.com/office/powerpoint/2010/main" val="27278266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93693"/>
            <a:ext cx="8534400" cy="954107"/>
          </a:xfrm>
          <a:prstGeom prst="rect">
            <a:avLst/>
          </a:prstGeom>
          <a:noFill/>
          <a:ln>
            <a:solidFill>
              <a:schemeClr val="tx1"/>
            </a:solidFill>
          </a:ln>
        </p:spPr>
        <p:txBody>
          <a:bodyPr wrap="square" rtlCol="0">
            <a:spAutoFit/>
          </a:bodyPr>
          <a:lstStyle/>
          <a:p>
            <a:pPr algn="just"/>
            <a:r>
              <a:rPr lang="en-US" sz="2800" b="1" dirty="0" smtClean="0">
                <a:latin typeface="Book Antiqua" pitchFamily="18" charset="0"/>
              </a:rPr>
              <a:t>But in modern age, where are we staying? </a:t>
            </a:r>
          </a:p>
          <a:p>
            <a:pPr algn="just"/>
            <a:r>
              <a:rPr lang="en-US" sz="2800" b="1" dirty="0" smtClean="0">
                <a:latin typeface="Book Antiqua" pitchFamily="18" charset="0"/>
              </a:rPr>
              <a:t>To think, we become very excited because of-</a:t>
            </a:r>
            <a:endParaRPr lang="en-US" sz="2800" b="1" dirty="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41622"/>
            <a:ext cx="3886200" cy="3124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598" y="1541622"/>
            <a:ext cx="2823602"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2605" t="12350" r="24421" b="12102"/>
          <a:stretch/>
        </p:blipFill>
        <p:spPr>
          <a:xfrm>
            <a:off x="4191000" y="1541622"/>
            <a:ext cx="1795569" cy="3124199"/>
          </a:xfrm>
          <a:prstGeom prst="roundRect">
            <a:avLst/>
          </a:prstGeom>
        </p:spPr>
      </p:pic>
      <p:sp>
        <p:nvSpPr>
          <p:cNvPr id="6" name="TextBox 5"/>
          <p:cNvSpPr txBox="1"/>
          <p:nvPr/>
        </p:nvSpPr>
        <p:spPr>
          <a:xfrm>
            <a:off x="304800" y="4876800"/>
            <a:ext cx="8534400" cy="1569660"/>
          </a:xfrm>
          <a:prstGeom prst="rect">
            <a:avLst/>
          </a:prstGeom>
          <a:noFill/>
          <a:ln>
            <a:solidFill>
              <a:schemeClr val="tx1"/>
            </a:solidFill>
          </a:ln>
        </p:spPr>
        <p:txBody>
          <a:bodyPr wrap="square" rtlCol="0">
            <a:spAutoFit/>
          </a:bodyPr>
          <a:lstStyle/>
          <a:p>
            <a:pPr algn="just"/>
            <a:r>
              <a:rPr lang="en-US" sz="3200" b="1" dirty="0" smtClean="0">
                <a:latin typeface="Book Antiqua" pitchFamily="18" charset="0"/>
              </a:rPr>
              <a:t>We can carry the entire world of knowledge in a          form in our laptops, mobiles and memory cards.</a:t>
            </a:r>
            <a:endParaRPr lang="en-US" sz="3200" b="1" dirty="0">
              <a:latin typeface="Book Antiqua" pitchFamily="18" charset="0"/>
            </a:endParaRPr>
          </a:p>
        </p:txBody>
      </p:sp>
      <p:sp>
        <p:nvSpPr>
          <p:cNvPr id="7" name="TextBox 6"/>
          <p:cNvSpPr txBox="1"/>
          <p:nvPr/>
        </p:nvSpPr>
        <p:spPr>
          <a:xfrm>
            <a:off x="1066800" y="5369242"/>
            <a:ext cx="1676400" cy="584775"/>
          </a:xfrm>
          <a:prstGeom prst="rect">
            <a:avLst/>
          </a:prstGeom>
          <a:noFill/>
          <a:ln>
            <a:noFill/>
          </a:ln>
        </p:spPr>
        <p:txBody>
          <a:bodyPr wrap="square" rtlCol="0">
            <a:spAutoFit/>
          </a:bodyPr>
          <a:lstStyle/>
          <a:p>
            <a:r>
              <a:rPr lang="en-US" sz="3200" b="1" dirty="0">
                <a:solidFill>
                  <a:schemeClr val="bg1"/>
                </a:solidFill>
                <a:latin typeface="Book Antiqua" pitchFamily="18" charset="0"/>
                <a:hlinkClick r:id="rId6" action="ppaction://hlinksldjump"/>
              </a:rPr>
              <a:t>digital</a:t>
            </a:r>
            <a:endParaRPr lang="en-US" sz="3200" dirty="0">
              <a:solidFill>
                <a:schemeClr val="bg1"/>
              </a:solidFill>
            </a:endParaRPr>
          </a:p>
        </p:txBody>
      </p:sp>
    </p:spTree>
    <p:extLst>
      <p:ext uri="{BB962C8B-B14F-4D97-AF65-F5344CB8AC3E}">
        <p14:creationId xmlns:p14="http://schemas.microsoft.com/office/powerpoint/2010/main" val="11024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6781800" cy="108198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400" dirty="0" smtClean="0">
                <a:latin typeface="Andalus" pitchFamily="18" charset="-78"/>
                <a:cs typeface="Andalus" pitchFamily="18" charset="-78"/>
              </a:rPr>
              <a:t>Introduction</a:t>
            </a:r>
            <a:endParaRPr lang="en-US" sz="4400" dirty="0">
              <a:latin typeface="Andalus" pitchFamily="18" charset="-78"/>
              <a:cs typeface="Andalus"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581028076"/>
              </p:ext>
            </p:extLst>
          </p:nvPr>
        </p:nvGraphicFramePr>
        <p:xfrm>
          <a:off x="457200" y="1996440"/>
          <a:ext cx="8305800" cy="4023360"/>
        </p:xfrm>
        <a:graphic>
          <a:graphicData uri="http://schemas.openxmlformats.org/drawingml/2006/table">
            <a:tbl>
              <a:tblPr firstRow="1" bandRow="1">
                <a:tableStyleId>{5940675A-B579-460E-94D1-54222C63F5DA}</a:tableStyleId>
              </a:tblPr>
              <a:tblGrid>
                <a:gridCol w="5181600"/>
                <a:gridCol w="3124200"/>
              </a:tblGrid>
              <a:tr h="370840">
                <a:tc>
                  <a:txBody>
                    <a:bodyPr/>
                    <a:lstStyle/>
                    <a:p>
                      <a:pPr algn="ctr"/>
                      <a:r>
                        <a:rPr lang="en-US" sz="2800" b="1" dirty="0" smtClean="0">
                          <a:latin typeface="Andalus" pitchFamily="18" charset="-78"/>
                          <a:cs typeface="Andalus" pitchFamily="18" charset="-78"/>
                        </a:rPr>
                        <a:t>Teacher’s Introduction</a:t>
                      </a:r>
                      <a:endParaRPr lang="en-US" sz="2800" b="1" dirty="0">
                        <a:latin typeface="Andalus" pitchFamily="18" charset="-78"/>
                        <a:cs typeface="Andalus" pitchFamily="18" charset="-78"/>
                      </a:endParaRPr>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Andalus" pitchFamily="18" charset="-78"/>
                          <a:cs typeface="Andalus" pitchFamily="18" charset="-78"/>
                        </a:rPr>
                        <a:t>Introduction of</a:t>
                      </a:r>
                    </a:p>
                    <a:p>
                      <a:pPr algn="ctr"/>
                      <a:r>
                        <a:rPr lang="en-US" sz="2800" b="1" dirty="0" smtClean="0">
                          <a:latin typeface="Andalus" pitchFamily="18" charset="-78"/>
                          <a:cs typeface="Andalus" pitchFamily="18" charset="-78"/>
                        </a:rPr>
                        <a:t>Class &amp; Subject</a:t>
                      </a:r>
                      <a:endParaRPr lang="en-US" sz="2800" b="1" dirty="0">
                        <a:latin typeface="Andalus" pitchFamily="18" charset="-78"/>
                        <a:cs typeface="Andalus" pitchFamily="18" charset="-78"/>
                      </a:endParaRPr>
                    </a:p>
                  </a:txBody>
                  <a:tcPr anchor="ctr">
                    <a:cell3D prstMaterial="dkEdge">
                      <a:bevel/>
                      <a:lightRig rig="flood" dir="t"/>
                    </a:cell3D>
                  </a:tcPr>
                </a:tc>
              </a:tr>
              <a:tr h="370840">
                <a:tc>
                  <a:txBody>
                    <a:bodyPr/>
                    <a:lstStyle/>
                    <a:p>
                      <a:pPr algn="l"/>
                      <a:r>
                        <a:rPr lang="en-US" sz="2800" b="1" dirty="0" err="1" smtClean="0">
                          <a:latin typeface="Andalus" pitchFamily="18" charset="-78"/>
                          <a:cs typeface="Andalus" pitchFamily="18" charset="-78"/>
                        </a:rPr>
                        <a:t>Md</a:t>
                      </a:r>
                      <a:r>
                        <a:rPr lang="en-US" sz="2800" b="1" dirty="0" smtClean="0">
                          <a:latin typeface="Andalus" pitchFamily="18" charset="-78"/>
                          <a:cs typeface="Andalus" pitchFamily="18" charset="-78"/>
                        </a:rPr>
                        <a:t> </a:t>
                      </a:r>
                      <a:r>
                        <a:rPr lang="en-US" sz="2800" b="1" dirty="0" err="1" smtClean="0">
                          <a:latin typeface="Andalus" pitchFamily="18" charset="-78"/>
                          <a:cs typeface="Andalus" pitchFamily="18" charset="-78"/>
                        </a:rPr>
                        <a:t>Hasan</a:t>
                      </a:r>
                      <a:r>
                        <a:rPr lang="en-US" sz="2800" b="1" dirty="0" smtClean="0">
                          <a:latin typeface="Andalus" pitchFamily="18" charset="-78"/>
                          <a:cs typeface="Andalus" pitchFamily="18" charset="-78"/>
                        </a:rPr>
                        <a:t> </a:t>
                      </a:r>
                      <a:r>
                        <a:rPr lang="en-US" sz="2800" b="1" dirty="0" err="1" smtClean="0">
                          <a:latin typeface="Andalus" pitchFamily="18" charset="-78"/>
                          <a:cs typeface="Andalus" pitchFamily="18" charset="-78"/>
                        </a:rPr>
                        <a:t>Hafizur</a:t>
                      </a:r>
                      <a:r>
                        <a:rPr lang="en-US" sz="2800" b="1" dirty="0" smtClean="0">
                          <a:latin typeface="Andalus" pitchFamily="18" charset="-78"/>
                          <a:cs typeface="Andalus" pitchFamily="18" charset="-78"/>
                        </a:rPr>
                        <a:t> </a:t>
                      </a:r>
                      <a:r>
                        <a:rPr lang="en-US" sz="2800" b="1" dirty="0" err="1" smtClean="0">
                          <a:latin typeface="Andalus" pitchFamily="18" charset="-78"/>
                          <a:cs typeface="Andalus" pitchFamily="18" charset="-78"/>
                        </a:rPr>
                        <a:t>Rahman</a:t>
                      </a:r>
                      <a:endParaRPr lang="en-US" sz="2800" b="1" dirty="0" smtClean="0">
                        <a:latin typeface="Andalus" pitchFamily="18" charset="-78"/>
                        <a:cs typeface="Andalus" pitchFamily="18" charset="-78"/>
                      </a:endParaRPr>
                    </a:p>
                    <a:p>
                      <a:pPr algn="l"/>
                      <a:r>
                        <a:rPr lang="en-US" sz="2800" b="1" dirty="0" smtClean="0">
                          <a:latin typeface="Andalus" pitchFamily="18" charset="-78"/>
                          <a:cs typeface="Andalus" pitchFamily="18" charset="-78"/>
                        </a:rPr>
                        <a:t>Senior Lecturer</a:t>
                      </a:r>
                    </a:p>
                    <a:p>
                      <a:pPr algn="l"/>
                      <a:r>
                        <a:rPr lang="en-US" sz="2800" b="1" dirty="0" smtClean="0">
                          <a:latin typeface="Andalus" pitchFamily="18" charset="-78"/>
                          <a:cs typeface="Andalus" pitchFamily="18" charset="-78"/>
                        </a:rPr>
                        <a:t>&amp; </a:t>
                      </a:r>
                    </a:p>
                    <a:p>
                      <a:pPr algn="l"/>
                      <a:r>
                        <a:rPr lang="en-US" sz="2800" b="1" dirty="0" smtClean="0">
                          <a:latin typeface="Andalus" pitchFamily="18" charset="-78"/>
                          <a:cs typeface="Andalus" pitchFamily="18" charset="-78"/>
                        </a:rPr>
                        <a:t>Head of the Department (English)</a:t>
                      </a:r>
                    </a:p>
                    <a:p>
                      <a:pPr algn="l"/>
                      <a:r>
                        <a:rPr lang="en-US" sz="2800" b="1" dirty="0" smtClean="0">
                          <a:latin typeface="Andalus" pitchFamily="18" charset="-78"/>
                          <a:cs typeface="Andalus" pitchFamily="18" charset="-78"/>
                        </a:rPr>
                        <a:t>Cambrian School &amp; College</a:t>
                      </a:r>
                    </a:p>
                    <a:p>
                      <a:pPr algn="l"/>
                      <a:r>
                        <a:rPr lang="en-US" sz="2800" b="1" dirty="0" smtClean="0">
                          <a:latin typeface="Andalus" pitchFamily="18" charset="-78"/>
                          <a:cs typeface="Andalus" pitchFamily="18" charset="-78"/>
                        </a:rPr>
                        <a:t>Campus-5</a:t>
                      </a:r>
                    </a:p>
                    <a:p>
                      <a:pPr algn="l"/>
                      <a:r>
                        <a:rPr lang="en-US" sz="2800" b="1" dirty="0" smtClean="0">
                          <a:latin typeface="Andalus" pitchFamily="18" charset="-78"/>
                          <a:cs typeface="Andalus" pitchFamily="18" charset="-78"/>
                        </a:rPr>
                        <a:t>Dhaka</a:t>
                      </a:r>
                      <a:endParaRPr lang="en-US" sz="2800" b="1" dirty="0">
                        <a:latin typeface="Andalus" pitchFamily="18" charset="-78"/>
                        <a:cs typeface="Andalus" pitchFamily="18" charset="-78"/>
                      </a:endParaRPr>
                    </a:p>
                  </a:txBody>
                  <a:tcPr anchor="ctr">
                    <a:cell3D prstMaterial="dkEdge">
                      <a:bevel/>
                      <a:lightRig rig="flood" dir="t"/>
                    </a:cell3D>
                  </a:tcPr>
                </a:tc>
                <a:tc>
                  <a:txBody>
                    <a:bodyPr/>
                    <a:lstStyle/>
                    <a:p>
                      <a:pPr algn="l"/>
                      <a:r>
                        <a:rPr lang="en-US" sz="2800" b="1" dirty="0" smtClean="0">
                          <a:latin typeface="Andalus" pitchFamily="18" charset="-78"/>
                          <a:cs typeface="Andalus" pitchFamily="18" charset="-78"/>
                        </a:rPr>
                        <a:t>Class-VIII</a:t>
                      </a:r>
                    </a:p>
                    <a:p>
                      <a:pPr algn="l"/>
                      <a:r>
                        <a:rPr lang="en-US" sz="2800" b="1" dirty="0" smtClean="0">
                          <a:latin typeface="Andalus" pitchFamily="18" charset="-78"/>
                          <a:cs typeface="Andalus" pitchFamily="18" charset="-78"/>
                        </a:rPr>
                        <a:t>Subject-English 1st Paper</a:t>
                      </a:r>
                      <a:endParaRPr lang="en-US" sz="2800" b="1" dirty="0">
                        <a:latin typeface="Andalus" pitchFamily="18" charset="-78"/>
                        <a:cs typeface="Andalus" pitchFamily="18" charset="-78"/>
                      </a:endParaRPr>
                    </a:p>
                  </a:txBody>
                  <a:tcPr anchor="ctr">
                    <a:cell3D prstMaterial="dkEdge">
                      <a:bevel/>
                      <a:lightRig rig="flood" dir="t"/>
                    </a:cell3D>
                  </a:tcPr>
                </a:tc>
              </a:tr>
            </a:tbl>
          </a:graphicData>
        </a:graphic>
      </p:graphicFrame>
    </p:spTree>
    <p:extLst>
      <p:ext uri="{BB962C8B-B14F-4D97-AF65-F5344CB8AC3E}">
        <p14:creationId xmlns:p14="http://schemas.microsoft.com/office/powerpoint/2010/main" val="432960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38200"/>
            <a:ext cx="8610600" cy="51816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endParaRPr lang="en-US" sz="1200" b="1" dirty="0" smtClean="0">
              <a:latin typeface="Book Antiqua" pitchFamily="18" charset="0"/>
            </a:endParaRPr>
          </a:p>
          <a:p>
            <a:pPr marL="406400" indent="-349250">
              <a:buAutoNum type="arabicPeriod"/>
              <a:tabLst>
                <a:tab pos="465138" algn="l"/>
              </a:tabLst>
            </a:pPr>
            <a:r>
              <a:rPr lang="en-US" sz="2800" b="1" dirty="0" smtClean="0">
                <a:latin typeface="Book Antiqua" pitchFamily="18" charset="0"/>
              </a:rPr>
              <a:t>How did people transfer ideas before writing was invented?</a:t>
            </a:r>
          </a:p>
          <a:p>
            <a:pPr marL="573087" indent="-514350">
              <a:buAutoNum type="arabicPeriod"/>
              <a:tabLst>
                <a:tab pos="465138" algn="l"/>
              </a:tabLst>
            </a:pPr>
            <a:endParaRPr lang="en-US" sz="1050" b="1" dirty="0" smtClean="0">
              <a:latin typeface="Book Antiqua" pitchFamily="18" charset="0"/>
            </a:endParaRPr>
          </a:p>
          <a:p>
            <a:pPr marL="406400" indent="-347663">
              <a:tabLst>
                <a:tab pos="406400" algn="l"/>
              </a:tabLst>
            </a:pPr>
            <a:r>
              <a:rPr lang="en-US" sz="2800" b="1" dirty="0" smtClean="0">
                <a:latin typeface="Book Antiqua" pitchFamily="18" charset="0"/>
              </a:rPr>
              <a:t>2. Why did people look for easy writing materials?</a:t>
            </a:r>
          </a:p>
          <a:p>
            <a:pPr marL="406400" indent="-347663">
              <a:tabLst>
                <a:tab pos="406400" algn="l"/>
              </a:tabLst>
            </a:pPr>
            <a:endParaRPr lang="en-US" sz="900" b="1" dirty="0" smtClean="0">
              <a:latin typeface="Book Antiqua" pitchFamily="18" charset="0"/>
            </a:endParaRPr>
          </a:p>
          <a:p>
            <a:pPr marL="406400" indent="-347663">
              <a:tabLst>
                <a:tab pos="406400" algn="l"/>
              </a:tabLst>
            </a:pPr>
            <a:r>
              <a:rPr lang="en-US" sz="2400" b="1" dirty="0" smtClean="0">
                <a:latin typeface="Book Antiqua" pitchFamily="18" charset="0"/>
              </a:rPr>
              <a:t>3. Why was knowledge very restricted in pre-paper age?</a:t>
            </a:r>
          </a:p>
          <a:p>
            <a:pPr marL="406400" indent="-347663">
              <a:tabLst>
                <a:tab pos="406400" algn="l"/>
              </a:tabLst>
            </a:pPr>
            <a:endParaRPr lang="en-US" sz="1100" b="1" dirty="0" smtClean="0">
              <a:latin typeface="Book Antiqua" pitchFamily="18" charset="0"/>
            </a:endParaRPr>
          </a:p>
          <a:p>
            <a:pPr marL="406400" indent="-347663"/>
            <a:r>
              <a:rPr lang="en-US" sz="2800" b="1" dirty="0" smtClean="0">
                <a:latin typeface="Book Antiqua" pitchFamily="18" charset="0"/>
              </a:rPr>
              <a:t>4. How has paper changed our life?</a:t>
            </a:r>
          </a:p>
          <a:p>
            <a:pPr marL="406400" indent="-347663"/>
            <a:endParaRPr lang="en-US" sz="1200" b="1" dirty="0" smtClean="0">
              <a:latin typeface="Book Antiqua" pitchFamily="18" charset="0"/>
            </a:endParaRPr>
          </a:p>
          <a:p>
            <a:pPr marL="406400" indent="-347663"/>
            <a:r>
              <a:rPr lang="en-US" sz="2800" b="1" dirty="0" smtClean="0">
                <a:latin typeface="Book Antiqua" pitchFamily="18" charset="0"/>
              </a:rPr>
              <a:t>5. Where and when was paper invented?</a:t>
            </a:r>
            <a:endParaRPr lang="en-US" sz="2800" b="1" dirty="0">
              <a:latin typeface="Book Antiqua" pitchFamily="18" charset="0"/>
            </a:endParaRPr>
          </a:p>
        </p:txBody>
      </p:sp>
      <p:sp>
        <p:nvSpPr>
          <p:cNvPr id="2" name="TextBox 1"/>
          <p:cNvSpPr txBox="1"/>
          <p:nvPr/>
        </p:nvSpPr>
        <p:spPr>
          <a:xfrm>
            <a:off x="457200" y="751582"/>
            <a:ext cx="8153400" cy="1077218"/>
          </a:xfrm>
          <a:prstGeom prst="rect">
            <a:avLst/>
          </a:prstGeom>
          <a:noFill/>
        </p:spPr>
        <p:txBody>
          <a:bodyPr wrap="square" rtlCol="0">
            <a:spAutoFit/>
          </a:bodyPr>
          <a:lstStyle/>
          <a:p>
            <a:pPr algn="just"/>
            <a:r>
              <a:rPr lang="en-US" sz="3200" b="1" dirty="0">
                <a:latin typeface="Book Antiqua" pitchFamily="18" charset="0"/>
              </a:rPr>
              <a:t>B Read the text </a:t>
            </a:r>
            <a:r>
              <a:rPr lang="en-US" sz="3200" b="1" dirty="0" smtClean="0">
                <a:latin typeface="Book Antiqua" pitchFamily="18" charset="0"/>
              </a:rPr>
              <a:t>silently and </a:t>
            </a:r>
            <a:r>
              <a:rPr lang="en-US" sz="3200" b="1" dirty="0">
                <a:latin typeface="Book Antiqua" pitchFamily="18" charset="0"/>
              </a:rPr>
              <a:t>answer the following questions.</a:t>
            </a:r>
            <a:endParaRPr lang="en-US" sz="3200" dirty="0">
              <a:latin typeface="Book Antiqua" pitchFamily="18" charset="0"/>
            </a:endParaRPr>
          </a:p>
        </p:txBody>
      </p:sp>
    </p:spTree>
    <p:extLst>
      <p:ext uri="{BB962C8B-B14F-4D97-AF65-F5344CB8AC3E}">
        <p14:creationId xmlns:p14="http://schemas.microsoft.com/office/powerpoint/2010/main" val="29421547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04800"/>
            <a:ext cx="7086600" cy="1815882"/>
          </a:xfrm>
          <a:prstGeom prst="rect">
            <a:avLst/>
          </a:prstGeom>
          <a:noFill/>
          <a:ln>
            <a:solidFill>
              <a:schemeClr val="tx1"/>
            </a:solidFill>
          </a:ln>
        </p:spPr>
        <p:txBody>
          <a:bodyPr wrap="square" rtlCol="0">
            <a:spAutoFit/>
          </a:bodyPr>
          <a:lstStyle/>
          <a:p>
            <a:pPr algn="just"/>
            <a:r>
              <a:rPr lang="en-US" sz="2800" b="1" dirty="0" smtClean="0">
                <a:latin typeface="Book Antiqua" pitchFamily="18" charset="0"/>
              </a:rPr>
              <a:t>C Discuss with your partner and make a list of </a:t>
            </a:r>
            <a:r>
              <a:rPr lang="en-US" sz="2800" b="1" dirty="0">
                <a:latin typeface="Book Antiqua" pitchFamily="18" charset="0"/>
              </a:rPr>
              <a:t>t</a:t>
            </a:r>
            <a:r>
              <a:rPr lang="en-US" sz="2800" b="1" dirty="0" smtClean="0">
                <a:latin typeface="Book Antiqua" pitchFamily="18" charset="0"/>
              </a:rPr>
              <a:t>hings other than paper on which we can write with pens, pencils, markers, brushes, paint/pastels etc.</a:t>
            </a:r>
            <a:endParaRPr lang="en-US" sz="2800" b="1" dirty="0">
              <a:latin typeface="Book Antiqua" pitchFamily="18" charset="0"/>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1000" contrast="51000"/>
                    </a14:imgEffect>
                  </a14:imgLayer>
                </a14:imgProps>
              </a:ext>
              <a:ext uri="{28A0092B-C50C-407E-A947-70E740481C1C}">
                <a14:useLocalDpi xmlns:a14="http://schemas.microsoft.com/office/drawing/2010/main" val="0"/>
              </a:ext>
            </a:extLst>
          </a:blip>
          <a:stretch>
            <a:fillRect/>
          </a:stretch>
        </p:blipFill>
        <p:spPr>
          <a:xfrm>
            <a:off x="1219200" y="2514600"/>
            <a:ext cx="6705600" cy="385286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18465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321076"/>
            <a:ext cx="8763000" cy="2308324"/>
          </a:xfrm>
          <a:prstGeom prst="rect">
            <a:avLst/>
          </a:prstGeom>
        </p:spPr>
        <p:txBody>
          <a:bodyPr wrap="square">
            <a:spAutoFit/>
          </a:bodyPr>
          <a:lstStyle/>
          <a:p>
            <a:pPr algn="just"/>
            <a:r>
              <a:rPr lang="en-US" sz="2400" b="1" dirty="0" smtClean="0">
                <a:latin typeface="Book Antiqua" pitchFamily="18" charset="0"/>
              </a:rPr>
              <a:t>1  The </a:t>
            </a:r>
            <a:r>
              <a:rPr lang="en-US" sz="2400" b="1" dirty="0">
                <a:latin typeface="Book Antiqua" pitchFamily="18" charset="0"/>
              </a:rPr>
              <a:t>person who invented paper is </a:t>
            </a:r>
            <a:r>
              <a:rPr lang="en-US" sz="2400" b="1" dirty="0" smtClean="0">
                <a:latin typeface="Book Antiqua" pitchFamily="18" charset="0"/>
              </a:rPr>
              <a:t>a ________ man</a:t>
            </a:r>
            <a:r>
              <a:rPr lang="en-US" sz="2400" b="1" dirty="0">
                <a:latin typeface="Book Antiqua" pitchFamily="18" charset="0"/>
              </a:rPr>
              <a:t>.</a:t>
            </a:r>
          </a:p>
          <a:p>
            <a:pPr algn="just"/>
            <a:r>
              <a:rPr lang="en-US" sz="2400" b="1" dirty="0">
                <a:latin typeface="Book Antiqua" pitchFamily="18" charset="0"/>
              </a:rPr>
              <a:t>2 </a:t>
            </a:r>
            <a:r>
              <a:rPr lang="en-US" sz="2400" b="1" dirty="0" smtClean="0">
                <a:latin typeface="Book Antiqua" pitchFamily="18" charset="0"/>
              </a:rPr>
              <a:t> He </a:t>
            </a:r>
            <a:r>
              <a:rPr lang="en-US" sz="2400" b="1" dirty="0">
                <a:latin typeface="Book Antiqua" pitchFamily="18" charset="0"/>
              </a:rPr>
              <a:t>took the bark of a mulberry tree and </a:t>
            </a:r>
            <a:r>
              <a:rPr lang="en-US" sz="2400" b="1" dirty="0" smtClean="0">
                <a:latin typeface="Book Antiqua" pitchFamily="18" charset="0"/>
              </a:rPr>
              <a:t>_________ </a:t>
            </a:r>
            <a:r>
              <a:rPr lang="en-US" sz="2400" b="1" dirty="0">
                <a:latin typeface="Book Antiqua" pitchFamily="18" charset="0"/>
              </a:rPr>
              <a:t>fibers.</a:t>
            </a:r>
          </a:p>
          <a:p>
            <a:pPr algn="just"/>
            <a:r>
              <a:rPr lang="en-US" sz="2400" b="1" dirty="0">
                <a:latin typeface="Book Antiqua" pitchFamily="18" charset="0"/>
              </a:rPr>
              <a:t>3 </a:t>
            </a:r>
            <a:r>
              <a:rPr lang="en-US" sz="2400" b="1" dirty="0" smtClean="0">
                <a:latin typeface="Book Antiqua" pitchFamily="18" charset="0"/>
              </a:rPr>
              <a:t> This </a:t>
            </a:r>
            <a:r>
              <a:rPr lang="en-US" sz="2400" b="1" dirty="0">
                <a:latin typeface="Book Antiqua" pitchFamily="18" charset="0"/>
              </a:rPr>
              <a:t>knowledge of </a:t>
            </a:r>
            <a:r>
              <a:rPr lang="en-US" sz="2400" b="1" dirty="0" smtClean="0">
                <a:latin typeface="Book Antiqua" pitchFamily="18" charset="0"/>
              </a:rPr>
              <a:t>_____________ </a:t>
            </a:r>
            <a:r>
              <a:rPr lang="en-US" sz="2400" b="1" dirty="0">
                <a:latin typeface="Book Antiqua" pitchFamily="18" charset="0"/>
              </a:rPr>
              <a:t>was first used in China.</a:t>
            </a:r>
          </a:p>
          <a:p>
            <a:pPr algn="just"/>
            <a:r>
              <a:rPr lang="en-US" sz="2400" b="1" dirty="0">
                <a:latin typeface="Book Antiqua" pitchFamily="18" charset="0"/>
              </a:rPr>
              <a:t>4 </a:t>
            </a:r>
            <a:r>
              <a:rPr lang="en-US" sz="2400" b="1" dirty="0" smtClean="0">
                <a:latin typeface="Book Antiqua" pitchFamily="18" charset="0"/>
              </a:rPr>
              <a:t> The </a:t>
            </a:r>
            <a:r>
              <a:rPr lang="en-US" sz="2400" b="1" dirty="0">
                <a:latin typeface="Book Antiqua" pitchFamily="18" charset="0"/>
              </a:rPr>
              <a:t>word ‘paper’ is not </a:t>
            </a:r>
            <a:r>
              <a:rPr lang="en-US" sz="2400" b="1" dirty="0" smtClean="0">
                <a:latin typeface="Book Antiqua" pitchFamily="18" charset="0"/>
              </a:rPr>
              <a:t>______________.</a:t>
            </a:r>
            <a:endParaRPr lang="en-US" sz="2400" b="1" dirty="0">
              <a:latin typeface="Book Antiqua" pitchFamily="18" charset="0"/>
            </a:endParaRPr>
          </a:p>
          <a:p>
            <a:pPr algn="just">
              <a:tabLst>
                <a:tab pos="290513" algn="l"/>
              </a:tabLst>
            </a:pPr>
            <a:r>
              <a:rPr lang="en-US" sz="2400" b="1" dirty="0" smtClean="0">
                <a:latin typeface="Book Antiqua" pitchFamily="18" charset="0"/>
              </a:rPr>
              <a:t>5 The </a:t>
            </a:r>
            <a:r>
              <a:rPr lang="en-US" sz="2400" b="1" dirty="0">
                <a:latin typeface="Book Antiqua" pitchFamily="18" charset="0"/>
              </a:rPr>
              <a:t>word ‘paper</a:t>
            </a:r>
            <a:r>
              <a:rPr lang="en-US" sz="2400" b="1" dirty="0" smtClean="0">
                <a:latin typeface="Book Antiqua" pitchFamily="18" charset="0"/>
              </a:rPr>
              <a:t>’ was </a:t>
            </a:r>
            <a:r>
              <a:rPr lang="en-US" sz="2400" b="1" dirty="0">
                <a:latin typeface="Book Antiqua" pitchFamily="18" charset="0"/>
              </a:rPr>
              <a:t>derived from a kind of Egyptian </a:t>
            </a:r>
            <a:r>
              <a:rPr lang="en-US" sz="2400" b="1" dirty="0" smtClean="0">
                <a:latin typeface="Book Antiqua" pitchFamily="18" charset="0"/>
              </a:rPr>
              <a:t>	plant </a:t>
            </a:r>
            <a:r>
              <a:rPr lang="en-US" sz="2400" b="1" dirty="0">
                <a:latin typeface="Book Antiqua" pitchFamily="18" charset="0"/>
              </a:rPr>
              <a:t>called </a:t>
            </a:r>
            <a:r>
              <a:rPr lang="en-US" sz="2400" b="1" dirty="0" smtClean="0">
                <a:latin typeface="Book Antiqua" pitchFamily="18" charset="0"/>
              </a:rPr>
              <a:t>________</a:t>
            </a:r>
            <a:endParaRPr lang="en-US" sz="2400" b="1" dirty="0">
              <a:latin typeface="Book Antiqua" pitchFamily="18" charset="0"/>
            </a:endParaRPr>
          </a:p>
        </p:txBody>
      </p:sp>
      <p:sp>
        <p:nvSpPr>
          <p:cNvPr id="4" name="TextBox 3"/>
          <p:cNvSpPr txBox="1"/>
          <p:nvPr/>
        </p:nvSpPr>
        <p:spPr>
          <a:xfrm>
            <a:off x="228600" y="228600"/>
            <a:ext cx="8610600" cy="954107"/>
          </a:xfrm>
          <a:prstGeom prst="rect">
            <a:avLst/>
          </a:prstGeom>
          <a:noFill/>
        </p:spPr>
        <p:txBody>
          <a:bodyPr wrap="square" rtlCol="0">
            <a:spAutoFit/>
          </a:bodyPr>
          <a:lstStyle/>
          <a:p>
            <a:r>
              <a:rPr lang="en-US" sz="2800" b="1" dirty="0">
                <a:latin typeface="Book Antiqua" pitchFamily="18" charset="0"/>
              </a:rPr>
              <a:t>D Listen to the teacher/CD carefully and complete the following sentences</a:t>
            </a:r>
            <a:r>
              <a:rPr lang="en-US" sz="2800" b="1" dirty="0" smtClean="0">
                <a:latin typeface="Book Antiqua" pitchFamily="18" charset="0"/>
              </a:rPr>
              <a:t>.</a:t>
            </a:r>
            <a:endParaRPr lang="en-US" sz="2800" b="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0846"/>
          <a:stretch/>
        </p:blipFill>
        <p:spPr>
          <a:xfrm>
            <a:off x="2743200" y="1182707"/>
            <a:ext cx="3579775" cy="2987080"/>
          </a:xfrm>
          <a:prstGeom prst="rect">
            <a:avLst/>
          </a:prstGeom>
          <a:ln>
            <a:solidFill>
              <a:schemeClr val="tx1"/>
            </a:solidFill>
          </a:ln>
        </p:spPr>
      </p:pic>
      <p:sp>
        <p:nvSpPr>
          <p:cNvPr id="6" name="TextBox 5"/>
          <p:cNvSpPr txBox="1"/>
          <p:nvPr/>
        </p:nvSpPr>
        <p:spPr>
          <a:xfrm>
            <a:off x="5587998" y="4338935"/>
            <a:ext cx="1447800" cy="461665"/>
          </a:xfrm>
          <a:prstGeom prst="rect">
            <a:avLst/>
          </a:prstGeom>
          <a:noFill/>
        </p:spPr>
        <p:txBody>
          <a:bodyPr wrap="square" rtlCol="0">
            <a:spAutoFit/>
          </a:bodyPr>
          <a:lstStyle/>
          <a:p>
            <a:r>
              <a:rPr lang="en-US" sz="2400" b="1" dirty="0" smtClean="0">
                <a:solidFill>
                  <a:srgbClr val="C00000"/>
                </a:solidFill>
                <a:latin typeface="Book Antiqua" pitchFamily="18" charset="0"/>
              </a:rPr>
              <a:t>Chinese</a:t>
            </a:r>
            <a:endParaRPr lang="en-US" sz="2400" b="1" dirty="0">
              <a:solidFill>
                <a:srgbClr val="C00000"/>
              </a:solidFill>
              <a:latin typeface="Book Antiqua" pitchFamily="18" charset="0"/>
            </a:endParaRPr>
          </a:p>
        </p:txBody>
      </p:sp>
      <p:sp>
        <p:nvSpPr>
          <p:cNvPr id="7" name="TextBox 6"/>
          <p:cNvSpPr txBox="1"/>
          <p:nvPr/>
        </p:nvSpPr>
        <p:spPr>
          <a:xfrm>
            <a:off x="6172200" y="4687277"/>
            <a:ext cx="1371600" cy="461665"/>
          </a:xfrm>
          <a:prstGeom prst="rect">
            <a:avLst/>
          </a:prstGeom>
          <a:noFill/>
        </p:spPr>
        <p:txBody>
          <a:bodyPr wrap="square" rtlCol="0">
            <a:spAutoFit/>
          </a:bodyPr>
          <a:lstStyle/>
          <a:p>
            <a:r>
              <a:rPr lang="en-US" sz="2400" b="1" dirty="0" smtClean="0">
                <a:solidFill>
                  <a:srgbClr val="C00000"/>
                </a:solidFill>
                <a:latin typeface="Book Antiqua" pitchFamily="18" charset="0"/>
              </a:rPr>
              <a:t>bamboo</a:t>
            </a:r>
            <a:endParaRPr lang="en-US" sz="2400" b="1" dirty="0">
              <a:solidFill>
                <a:srgbClr val="C00000"/>
              </a:solidFill>
              <a:latin typeface="Book Antiqua" pitchFamily="18" charset="0"/>
            </a:endParaRPr>
          </a:p>
        </p:txBody>
      </p:sp>
      <p:sp>
        <p:nvSpPr>
          <p:cNvPr id="8" name="TextBox 7"/>
          <p:cNvSpPr txBox="1"/>
          <p:nvPr/>
        </p:nvSpPr>
        <p:spPr>
          <a:xfrm>
            <a:off x="3185886" y="5028087"/>
            <a:ext cx="2057400" cy="461665"/>
          </a:xfrm>
          <a:prstGeom prst="rect">
            <a:avLst/>
          </a:prstGeom>
          <a:noFill/>
        </p:spPr>
        <p:txBody>
          <a:bodyPr wrap="square" rtlCol="0">
            <a:spAutoFit/>
          </a:bodyPr>
          <a:lstStyle/>
          <a:p>
            <a:r>
              <a:rPr lang="en-US" sz="2400" b="1" dirty="0">
                <a:solidFill>
                  <a:srgbClr val="C00000"/>
                </a:solidFill>
                <a:latin typeface="Book Antiqua" pitchFamily="18" charset="0"/>
              </a:rPr>
              <a:t>p</a:t>
            </a:r>
            <a:r>
              <a:rPr lang="en-US" sz="2400" b="1" dirty="0" smtClean="0">
                <a:solidFill>
                  <a:srgbClr val="C00000"/>
                </a:solidFill>
                <a:latin typeface="Book Antiqua" pitchFamily="18" charset="0"/>
              </a:rPr>
              <a:t>apermaking</a:t>
            </a:r>
            <a:endParaRPr lang="en-US" sz="2400" b="1" dirty="0">
              <a:solidFill>
                <a:srgbClr val="C00000"/>
              </a:solidFill>
              <a:latin typeface="Book Antiqua" pitchFamily="18" charset="0"/>
            </a:endParaRPr>
          </a:p>
        </p:txBody>
      </p:sp>
      <p:sp>
        <p:nvSpPr>
          <p:cNvPr id="9" name="TextBox 8"/>
          <p:cNvSpPr txBox="1"/>
          <p:nvPr/>
        </p:nvSpPr>
        <p:spPr>
          <a:xfrm>
            <a:off x="2120090" y="6159642"/>
            <a:ext cx="1769740" cy="461665"/>
          </a:xfrm>
          <a:prstGeom prst="rect">
            <a:avLst/>
          </a:prstGeom>
          <a:noFill/>
        </p:spPr>
        <p:txBody>
          <a:bodyPr wrap="square" rtlCol="0">
            <a:spAutoFit/>
          </a:bodyPr>
          <a:lstStyle/>
          <a:p>
            <a:r>
              <a:rPr lang="en-US" sz="2400" b="1" dirty="0" smtClean="0">
                <a:solidFill>
                  <a:srgbClr val="C00000"/>
                </a:solidFill>
                <a:latin typeface="Book Antiqua" pitchFamily="18" charset="0"/>
              </a:rPr>
              <a:t>‘Papyrus’</a:t>
            </a:r>
            <a:endParaRPr lang="en-US" sz="2400" b="1" dirty="0">
              <a:solidFill>
                <a:srgbClr val="C00000"/>
              </a:solidFill>
              <a:latin typeface="Book Antiqua" pitchFamily="18" charset="0"/>
            </a:endParaRPr>
          </a:p>
        </p:txBody>
      </p:sp>
      <p:sp>
        <p:nvSpPr>
          <p:cNvPr id="10" name="TextBox 9"/>
          <p:cNvSpPr txBox="1"/>
          <p:nvPr/>
        </p:nvSpPr>
        <p:spPr>
          <a:xfrm>
            <a:off x="3806370" y="5410200"/>
            <a:ext cx="2438400" cy="461665"/>
          </a:xfrm>
          <a:prstGeom prst="rect">
            <a:avLst/>
          </a:prstGeom>
          <a:noFill/>
        </p:spPr>
        <p:txBody>
          <a:bodyPr wrap="square" rtlCol="0">
            <a:spAutoFit/>
          </a:bodyPr>
          <a:lstStyle/>
          <a:p>
            <a:r>
              <a:rPr lang="en-US" sz="2400" b="1" dirty="0">
                <a:solidFill>
                  <a:srgbClr val="C00000"/>
                </a:solidFill>
                <a:latin typeface="Book Antiqua" pitchFamily="18" charset="0"/>
              </a:rPr>
              <a:t>a</a:t>
            </a:r>
            <a:r>
              <a:rPr lang="en-US" sz="2400" b="1" dirty="0" smtClean="0">
                <a:solidFill>
                  <a:srgbClr val="C00000"/>
                </a:solidFill>
                <a:latin typeface="Book Antiqua" pitchFamily="18" charset="0"/>
              </a:rPr>
              <a:t> Bengali word</a:t>
            </a:r>
            <a:endParaRPr lang="en-US" sz="2400" b="1" dirty="0">
              <a:solidFill>
                <a:srgbClr val="C00000"/>
              </a:solidFill>
              <a:latin typeface="Book Antiqua" pitchFamily="18" charset="0"/>
            </a:endParaRPr>
          </a:p>
        </p:txBody>
      </p:sp>
    </p:spTree>
    <p:extLst>
      <p:ext uri="{BB962C8B-B14F-4D97-AF65-F5344CB8AC3E}">
        <p14:creationId xmlns:p14="http://schemas.microsoft.com/office/powerpoint/2010/main" val="27791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67657"/>
            <a:ext cx="8229600" cy="1569660"/>
          </a:xfrm>
          <a:prstGeom prst="rect">
            <a:avLst/>
          </a:prstGeom>
          <a:ln>
            <a:noFill/>
          </a:ln>
        </p:spPr>
        <p:txBody>
          <a:bodyPr wrap="square">
            <a:spAutoFit/>
          </a:bodyPr>
          <a:lstStyle/>
          <a:p>
            <a:pPr algn="just"/>
            <a:r>
              <a:rPr lang="en-US" sz="2400" b="1" dirty="0">
                <a:latin typeface="Book Antiqua" pitchFamily="18" charset="0"/>
              </a:rPr>
              <a:t>E Look at the following boxes first. Listen to the teacher/CD again. Then </a:t>
            </a:r>
            <a:r>
              <a:rPr lang="en-US" sz="2400" b="1" dirty="0" smtClean="0">
                <a:latin typeface="Book Antiqua" pitchFamily="18" charset="0"/>
              </a:rPr>
              <a:t>write in </a:t>
            </a:r>
            <a:r>
              <a:rPr lang="en-US" sz="2400" b="1" dirty="0">
                <a:latin typeface="Book Antiqua" pitchFamily="18" charset="0"/>
              </a:rPr>
              <a:t>the boxes the series of works </a:t>
            </a:r>
            <a:r>
              <a:rPr lang="en-US" sz="2400" b="1" dirty="0" err="1">
                <a:latin typeface="Book Antiqua" pitchFamily="18" charset="0"/>
              </a:rPr>
              <a:t>Ts’ai</a:t>
            </a:r>
            <a:r>
              <a:rPr lang="en-US" sz="2400" b="1" dirty="0">
                <a:latin typeface="Book Antiqua" pitchFamily="18" charset="0"/>
              </a:rPr>
              <a:t> </a:t>
            </a:r>
            <a:r>
              <a:rPr lang="en-US" sz="2400" b="1" dirty="0" err="1">
                <a:latin typeface="Book Antiqua" pitchFamily="18" charset="0"/>
              </a:rPr>
              <a:t>Lun</a:t>
            </a:r>
            <a:r>
              <a:rPr lang="en-US" sz="2400" b="1" dirty="0">
                <a:latin typeface="Book Antiqua" pitchFamily="18" charset="0"/>
              </a:rPr>
              <a:t>’ did in making paper. First one </a:t>
            </a:r>
            <a:r>
              <a:rPr lang="en-US" sz="2400" b="1" dirty="0" smtClean="0">
                <a:latin typeface="Book Antiqua" pitchFamily="18" charset="0"/>
              </a:rPr>
              <a:t>and the </a:t>
            </a:r>
            <a:r>
              <a:rPr lang="en-US" sz="2400" b="1" dirty="0">
                <a:latin typeface="Book Antiqua" pitchFamily="18" charset="0"/>
              </a:rPr>
              <a:t>last one are done for you</a:t>
            </a:r>
            <a:r>
              <a:rPr lang="en-US" sz="2400" b="1" dirty="0" smtClean="0">
                <a:latin typeface="Book Antiqua" pitchFamily="18" charset="0"/>
              </a:rPr>
              <a:t>.</a:t>
            </a:r>
          </a:p>
        </p:txBody>
      </p:sp>
      <p:sp>
        <p:nvSpPr>
          <p:cNvPr id="3" name="TextBox 2"/>
          <p:cNvSpPr txBox="1"/>
          <p:nvPr/>
        </p:nvSpPr>
        <p:spPr>
          <a:xfrm>
            <a:off x="2844798" y="3214914"/>
            <a:ext cx="1600200" cy="461665"/>
          </a:xfrm>
          <a:prstGeom prst="rect">
            <a:avLst/>
          </a:prstGeom>
          <a:noFill/>
        </p:spPr>
        <p:txBody>
          <a:bodyPr wrap="square" rtlCol="0">
            <a:spAutoFit/>
          </a:bodyPr>
          <a:lstStyle/>
          <a:p>
            <a:r>
              <a:rPr lang="en-US" sz="2400" b="1" dirty="0">
                <a:solidFill>
                  <a:srgbClr val="C00000"/>
                </a:solidFill>
                <a:latin typeface="Book Antiqua" pitchFamily="18" charset="0"/>
              </a:rPr>
              <a:t>t</a:t>
            </a:r>
            <a:r>
              <a:rPr lang="en-US" sz="2400" b="1" dirty="0" smtClean="0">
                <a:solidFill>
                  <a:srgbClr val="C00000"/>
                </a:solidFill>
                <a:latin typeface="Book Antiqua" pitchFamily="18" charset="0"/>
              </a:rPr>
              <a:t>ogether.</a:t>
            </a:r>
            <a:endParaRPr lang="en-US" sz="2400" b="1" dirty="0">
              <a:solidFill>
                <a:srgbClr val="C00000"/>
              </a:solidFill>
              <a:latin typeface="Book Antiqua" pitchFamily="18" charset="0"/>
            </a:endParaRPr>
          </a:p>
        </p:txBody>
      </p:sp>
      <p:sp>
        <p:nvSpPr>
          <p:cNvPr id="4" name="TextBox 3"/>
          <p:cNvSpPr txBox="1"/>
          <p:nvPr/>
        </p:nvSpPr>
        <p:spPr>
          <a:xfrm>
            <a:off x="2496458" y="3824514"/>
            <a:ext cx="3810000" cy="461665"/>
          </a:xfrm>
          <a:prstGeom prst="rect">
            <a:avLst/>
          </a:prstGeom>
          <a:noFill/>
        </p:spPr>
        <p:txBody>
          <a:bodyPr wrap="square" rtlCol="0">
            <a:spAutoFit/>
          </a:bodyPr>
          <a:lstStyle/>
          <a:p>
            <a:r>
              <a:rPr lang="en-US" sz="2400" b="1" dirty="0">
                <a:solidFill>
                  <a:srgbClr val="C00000"/>
                </a:solidFill>
                <a:latin typeface="Book Antiqua" pitchFamily="18" charset="0"/>
              </a:rPr>
              <a:t>the mixer like </a:t>
            </a:r>
            <a:r>
              <a:rPr lang="en-US" sz="2400" b="1" dirty="0" smtClean="0">
                <a:solidFill>
                  <a:srgbClr val="C00000"/>
                </a:solidFill>
                <a:latin typeface="Book Antiqua" pitchFamily="18" charset="0"/>
              </a:rPr>
              <a:t>powder.</a:t>
            </a:r>
            <a:endParaRPr lang="en-US" sz="2400" b="1" dirty="0">
              <a:solidFill>
                <a:srgbClr val="C00000"/>
              </a:solidFill>
            </a:endParaRPr>
          </a:p>
        </p:txBody>
      </p:sp>
      <p:sp>
        <p:nvSpPr>
          <p:cNvPr id="5" name="TextBox 4"/>
          <p:cNvSpPr txBox="1"/>
          <p:nvPr/>
        </p:nvSpPr>
        <p:spPr>
          <a:xfrm>
            <a:off x="3639458" y="4502350"/>
            <a:ext cx="1890486" cy="461665"/>
          </a:xfrm>
          <a:prstGeom prst="rect">
            <a:avLst/>
          </a:prstGeom>
          <a:noFill/>
        </p:spPr>
        <p:txBody>
          <a:bodyPr wrap="square" rtlCol="0">
            <a:spAutoFit/>
          </a:bodyPr>
          <a:lstStyle/>
          <a:p>
            <a:r>
              <a:rPr lang="en-US" sz="2400" b="1" dirty="0">
                <a:solidFill>
                  <a:srgbClr val="C00000"/>
                </a:solidFill>
                <a:latin typeface="Book Antiqua" pitchFamily="18" charset="0"/>
              </a:rPr>
              <a:t>i</a:t>
            </a:r>
            <a:r>
              <a:rPr lang="en-US" sz="2400" b="1" dirty="0" smtClean="0">
                <a:solidFill>
                  <a:srgbClr val="C00000"/>
                </a:solidFill>
                <a:latin typeface="Book Antiqua" pitchFamily="18" charset="0"/>
              </a:rPr>
              <a:t>nto water.</a:t>
            </a:r>
            <a:endParaRPr lang="en-US" sz="2400" b="1" dirty="0">
              <a:solidFill>
                <a:srgbClr val="C00000"/>
              </a:solidFill>
              <a:latin typeface="Book Antiqua" pitchFamily="18" charset="0"/>
            </a:endParaRPr>
          </a:p>
        </p:txBody>
      </p:sp>
      <p:sp>
        <p:nvSpPr>
          <p:cNvPr id="6" name="TextBox 5"/>
          <p:cNvSpPr txBox="1"/>
          <p:nvPr/>
        </p:nvSpPr>
        <p:spPr>
          <a:xfrm>
            <a:off x="2964542" y="5159826"/>
            <a:ext cx="3276600" cy="461665"/>
          </a:xfrm>
          <a:prstGeom prst="rect">
            <a:avLst/>
          </a:prstGeom>
          <a:noFill/>
        </p:spPr>
        <p:txBody>
          <a:bodyPr wrap="square" rtlCol="0">
            <a:spAutoFit/>
          </a:bodyPr>
          <a:lstStyle/>
          <a:p>
            <a:r>
              <a:rPr lang="en-US" sz="2400" b="1" dirty="0">
                <a:solidFill>
                  <a:srgbClr val="C00000"/>
                </a:solidFill>
                <a:latin typeface="Book Antiqua" pitchFamily="18" charset="0"/>
              </a:rPr>
              <a:t>m</a:t>
            </a:r>
            <a:r>
              <a:rPr lang="en-US" sz="2400" b="1" dirty="0" smtClean="0">
                <a:solidFill>
                  <a:srgbClr val="C00000"/>
                </a:solidFill>
                <a:latin typeface="Book Antiqua" pitchFamily="18" charset="0"/>
              </a:rPr>
              <a:t>ix with the thing.</a:t>
            </a:r>
            <a:endParaRPr lang="en-US" sz="2400" b="1" dirty="0">
              <a:solidFill>
                <a:srgbClr val="C00000"/>
              </a:solidFill>
              <a:latin typeface="Book Antiqua" pitchFamily="18" charset="0"/>
            </a:endParaRPr>
          </a:p>
        </p:txBody>
      </p:sp>
      <p:sp>
        <p:nvSpPr>
          <p:cNvPr id="7" name="Rectangle 6"/>
          <p:cNvSpPr/>
          <p:nvPr/>
        </p:nvSpPr>
        <p:spPr>
          <a:xfrm>
            <a:off x="312964" y="3171372"/>
            <a:ext cx="8231414"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2">
                    <a:lumMod val="10000"/>
                  </a:schemeClr>
                </a:solidFill>
                <a:latin typeface="Book Antiqua" pitchFamily="18" charset="0"/>
              </a:rPr>
              <a:t>2. He mixed them_________ </a:t>
            </a:r>
            <a:endParaRPr lang="en-US" sz="2400" b="1" dirty="0">
              <a:solidFill>
                <a:schemeClr val="bg2">
                  <a:lumMod val="10000"/>
                </a:schemeClr>
              </a:solidFill>
              <a:latin typeface="Book Antiqua" pitchFamily="18" charset="0"/>
            </a:endParaRPr>
          </a:p>
        </p:txBody>
      </p:sp>
      <p:sp>
        <p:nvSpPr>
          <p:cNvPr id="8" name="Rectangle 7"/>
          <p:cNvSpPr/>
          <p:nvPr/>
        </p:nvSpPr>
        <p:spPr>
          <a:xfrm>
            <a:off x="304800" y="3810000"/>
            <a:ext cx="8229600"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2">
                    <a:lumMod val="10000"/>
                  </a:schemeClr>
                </a:solidFill>
                <a:latin typeface="Book Antiqua" pitchFamily="18" charset="0"/>
              </a:rPr>
              <a:t>3. He pounded _____________________</a:t>
            </a:r>
            <a:endParaRPr lang="en-US" sz="2400" b="1" dirty="0">
              <a:solidFill>
                <a:schemeClr val="bg2">
                  <a:lumMod val="10000"/>
                </a:schemeClr>
              </a:solidFill>
              <a:latin typeface="Book Antiqua" pitchFamily="18" charset="0"/>
            </a:endParaRPr>
          </a:p>
        </p:txBody>
      </p:sp>
      <p:sp>
        <p:nvSpPr>
          <p:cNvPr id="9" name="Rectangle 8"/>
          <p:cNvSpPr/>
          <p:nvPr/>
        </p:nvSpPr>
        <p:spPr>
          <a:xfrm>
            <a:off x="304800" y="4492170"/>
            <a:ext cx="8229600"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2">
                    <a:lumMod val="10000"/>
                  </a:schemeClr>
                </a:solidFill>
                <a:latin typeface="Book Antiqua" pitchFamily="18" charset="0"/>
              </a:rPr>
              <a:t>4. He poured the mixer _________</a:t>
            </a:r>
            <a:endParaRPr lang="en-US" sz="2400" b="1" dirty="0">
              <a:solidFill>
                <a:schemeClr val="bg2">
                  <a:lumMod val="10000"/>
                </a:schemeClr>
              </a:solidFill>
              <a:latin typeface="Book Antiqua" pitchFamily="18" charset="0"/>
            </a:endParaRPr>
          </a:p>
        </p:txBody>
      </p:sp>
      <p:sp>
        <p:nvSpPr>
          <p:cNvPr id="10" name="Rectangle 9"/>
          <p:cNvSpPr/>
          <p:nvPr/>
        </p:nvSpPr>
        <p:spPr>
          <a:xfrm>
            <a:off x="322943" y="5159826"/>
            <a:ext cx="8211457"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2">
                    <a:lumMod val="10000"/>
                  </a:schemeClr>
                </a:solidFill>
                <a:latin typeface="Book Antiqua" pitchFamily="18" charset="0"/>
              </a:rPr>
              <a:t>5. He let the water _________________</a:t>
            </a:r>
            <a:endParaRPr lang="en-US" sz="2400" b="1" dirty="0">
              <a:solidFill>
                <a:schemeClr val="bg2">
                  <a:lumMod val="10000"/>
                </a:schemeClr>
              </a:solidFill>
              <a:latin typeface="Book Antiqua" pitchFamily="18" charset="0"/>
            </a:endParaRPr>
          </a:p>
        </p:txBody>
      </p:sp>
      <p:sp>
        <p:nvSpPr>
          <p:cNvPr id="11" name="Rectangle 10"/>
          <p:cNvSpPr/>
          <p:nvPr/>
        </p:nvSpPr>
        <p:spPr>
          <a:xfrm>
            <a:off x="304799" y="5826778"/>
            <a:ext cx="8229599"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2">
                    <a:lumMod val="10000"/>
                  </a:schemeClr>
                </a:solidFill>
                <a:latin typeface="Book Antiqua" pitchFamily="18" charset="0"/>
              </a:rPr>
              <a:t>6. He let the thing dry.</a:t>
            </a:r>
            <a:endParaRPr lang="en-US" sz="2400" b="1" dirty="0">
              <a:solidFill>
                <a:schemeClr val="bg2">
                  <a:lumMod val="10000"/>
                </a:schemeClr>
              </a:solidFill>
              <a:latin typeface="Book Antiqua" pitchFamily="18" charset="0"/>
            </a:endParaRPr>
          </a:p>
        </p:txBody>
      </p:sp>
      <p:sp>
        <p:nvSpPr>
          <p:cNvPr id="13" name="TextBox 12"/>
          <p:cNvSpPr txBox="1"/>
          <p:nvPr/>
        </p:nvSpPr>
        <p:spPr>
          <a:xfrm>
            <a:off x="322943" y="2582705"/>
            <a:ext cx="8211457" cy="461665"/>
          </a:xfrm>
          <a:prstGeom prst="rect">
            <a:avLst/>
          </a:prstGeom>
          <a:noFill/>
          <a:ln w="25400" cap="sq" cmpd="sng">
            <a:solidFill>
              <a:schemeClr val="tx1"/>
            </a:solidFill>
            <a:miter lim="800000"/>
          </a:ln>
        </p:spPr>
        <p:txBody>
          <a:bodyPr wrap="square" rtlCol="0">
            <a:spAutoFit/>
          </a:bodyPr>
          <a:lstStyle/>
          <a:p>
            <a:r>
              <a:rPr lang="en-US" sz="2400" b="1" dirty="0" smtClean="0">
                <a:latin typeface="Book Antiqua" pitchFamily="18" charset="0"/>
              </a:rPr>
              <a:t>1. He </a:t>
            </a:r>
            <a:r>
              <a:rPr lang="en-US" sz="2400" b="1" dirty="0">
                <a:latin typeface="Book Antiqua" pitchFamily="18" charset="0"/>
              </a:rPr>
              <a:t>took the bark of Mulberry tree and </a:t>
            </a:r>
            <a:r>
              <a:rPr lang="en-US" sz="2400" b="1">
                <a:latin typeface="Book Antiqua" pitchFamily="18" charset="0"/>
              </a:rPr>
              <a:t>bamboo </a:t>
            </a:r>
            <a:r>
              <a:rPr lang="en-US" sz="2400" b="1" smtClean="0">
                <a:latin typeface="Book Antiqua" pitchFamily="18" charset="0"/>
              </a:rPr>
              <a:t>fiber.</a:t>
            </a:r>
            <a:endParaRPr lang="en-US" sz="2400" b="1" dirty="0"/>
          </a:p>
        </p:txBody>
      </p:sp>
    </p:spTree>
    <p:extLst>
      <p:ext uri="{BB962C8B-B14F-4D97-AF65-F5344CB8AC3E}">
        <p14:creationId xmlns:p14="http://schemas.microsoft.com/office/powerpoint/2010/main" val="221405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0" grpId="0" animBg="1"/>
      <p:bldP spid="11"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46544"/>
            <a:ext cx="8305800" cy="1938992"/>
          </a:xfrm>
          <a:prstGeom prst="rect">
            <a:avLst/>
          </a:prstGeom>
        </p:spPr>
        <p:txBody>
          <a:bodyPr wrap="square">
            <a:spAutoFit/>
          </a:bodyPr>
          <a:lstStyle/>
          <a:p>
            <a:pPr algn="just"/>
            <a:r>
              <a:rPr lang="en-US" sz="2400" b="1" dirty="0">
                <a:latin typeface="Book Antiqua" pitchFamily="18" charset="0"/>
              </a:rPr>
              <a:t>F PROJECT WORK: On weekend, observe how </a:t>
            </a:r>
            <a:r>
              <a:rPr lang="en-US" sz="2400" b="1" i="1" dirty="0" err="1">
                <a:latin typeface="Book Antiqua" pitchFamily="18" charset="0"/>
              </a:rPr>
              <a:t>ruti</a:t>
            </a:r>
            <a:r>
              <a:rPr lang="en-US" sz="2400" b="1" i="1" dirty="0">
                <a:latin typeface="Book Antiqua" pitchFamily="18" charset="0"/>
              </a:rPr>
              <a:t> </a:t>
            </a:r>
            <a:r>
              <a:rPr lang="en-US" sz="2400" b="1" dirty="0">
                <a:latin typeface="Book Antiqua" pitchFamily="18" charset="0"/>
              </a:rPr>
              <a:t>or </a:t>
            </a:r>
            <a:r>
              <a:rPr lang="en-US" sz="2400" b="1" i="1" dirty="0" err="1">
                <a:latin typeface="Book Antiqua" pitchFamily="18" charset="0"/>
              </a:rPr>
              <a:t>paratah</a:t>
            </a:r>
            <a:r>
              <a:rPr lang="en-US" sz="2400" b="1" i="1" dirty="0">
                <a:latin typeface="Book Antiqua" pitchFamily="18" charset="0"/>
              </a:rPr>
              <a:t> </a:t>
            </a:r>
            <a:r>
              <a:rPr lang="en-US" sz="2400" b="1" dirty="0">
                <a:latin typeface="Book Antiqua" pitchFamily="18" charset="0"/>
              </a:rPr>
              <a:t>is made in </a:t>
            </a:r>
            <a:r>
              <a:rPr lang="en-US" sz="2400" b="1" dirty="0" smtClean="0">
                <a:latin typeface="Book Antiqua" pitchFamily="18" charset="0"/>
              </a:rPr>
              <a:t>the kitchen</a:t>
            </a:r>
            <a:r>
              <a:rPr lang="en-US" sz="2400" b="1" dirty="0">
                <a:latin typeface="Book Antiqua" pitchFamily="18" charset="0"/>
              </a:rPr>
              <a:t>. Carefully take notes of each step taken to make it. Then back </a:t>
            </a:r>
            <a:r>
              <a:rPr lang="en-US" sz="2400" b="1" dirty="0" smtClean="0">
                <a:latin typeface="Book Antiqua" pitchFamily="18" charset="0"/>
              </a:rPr>
              <a:t>in class</a:t>
            </a:r>
            <a:r>
              <a:rPr lang="en-US" sz="2400" b="1" dirty="0">
                <a:latin typeface="Book Antiqua" pitchFamily="18" charset="0"/>
              </a:rPr>
              <a:t>, share your notes with your partner/group. Finally write how </a:t>
            </a:r>
            <a:r>
              <a:rPr lang="en-US" sz="2400" b="1" i="1" dirty="0" err="1">
                <a:latin typeface="Book Antiqua" pitchFamily="18" charset="0"/>
              </a:rPr>
              <a:t>ruti</a:t>
            </a:r>
            <a:r>
              <a:rPr lang="en-US" sz="2400" b="1" i="1" dirty="0">
                <a:latin typeface="Book Antiqua" pitchFamily="18" charset="0"/>
              </a:rPr>
              <a:t> </a:t>
            </a:r>
            <a:r>
              <a:rPr lang="en-US" sz="2400" b="1" dirty="0" smtClean="0">
                <a:latin typeface="Book Antiqua" pitchFamily="18" charset="0"/>
              </a:rPr>
              <a:t>or </a:t>
            </a:r>
            <a:r>
              <a:rPr lang="en-US" sz="2400" b="1" i="1" dirty="0" err="1" smtClean="0">
                <a:latin typeface="Book Antiqua" pitchFamily="18" charset="0"/>
              </a:rPr>
              <a:t>paratah</a:t>
            </a:r>
            <a:r>
              <a:rPr lang="en-US" sz="2400" b="1" i="1" dirty="0" smtClean="0">
                <a:latin typeface="Book Antiqua" pitchFamily="18" charset="0"/>
              </a:rPr>
              <a:t> </a:t>
            </a:r>
            <a:r>
              <a:rPr lang="en-US" sz="2400" b="1" dirty="0">
                <a:latin typeface="Book Antiqua" pitchFamily="18" charset="0"/>
              </a:rPr>
              <a:t>is made and make a presentation in the class.</a:t>
            </a:r>
            <a:endParaRPr lang="en-US" sz="2400" dirty="0">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815" y="2414565"/>
            <a:ext cx="2897371"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155" t="-1012" r="6560" b="1012"/>
          <a:stretch/>
        </p:blipFill>
        <p:spPr>
          <a:xfrm>
            <a:off x="3120571" y="2385536"/>
            <a:ext cx="2895644" cy="2230033"/>
          </a:xfrm>
          <a:prstGeom prst="rect">
            <a:avLst/>
          </a:prstGeom>
          <a:ln>
            <a:solidFill>
              <a:schemeClr val="tx1"/>
            </a:solid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6857" y="4571921"/>
            <a:ext cx="2710543" cy="2199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999" y="4571920"/>
            <a:ext cx="2739571" cy="219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0815" y="4571921"/>
            <a:ext cx="2922771" cy="219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2414565"/>
            <a:ext cx="2775857" cy="2157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074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467600" cy="4648200"/>
          </a:xfrm>
          <a:prstGeom prst="rect">
            <a:avLst/>
          </a:prstGeom>
          <a:noFill/>
        </p:spPr>
        <p:txBody>
          <a:bodyPr wrap="square" rtlCol="0">
            <a:prstTxWarp prst="textWave1">
              <a:avLst>
                <a:gd name="adj1" fmla="val 12500"/>
                <a:gd name="adj2" fmla="val -194"/>
              </a:avLst>
            </a:prstTxWarp>
            <a:spAutoFit/>
          </a:bodyPr>
          <a:lstStyle/>
          <a:p>
            <a:r>
              <a:rPr lang="en-US" b="1" dirty="0" smtClean="0">
                <a:latin typeface="Book Antiqua" pitchFamily="18" charset="0"/>
              </a:rPr>
              <a:t>Allah Hafiz</a:t>
            </a:r>
            <a:endParaRPr lang="en-US" b="1" dirty="0">
              <a:latin typeface="Book Antiqua" pitchFamily="18" charset="0"/>
            </a:endParaRPr>
          </a:p>
        </p:txBody>
      </p:sp>
    </p:spTree>
    <p:extLst>
      <p:ext uri="{BB962C8B-B14F-4D97-AF65-F5344CB8AC3E}">
        <p14:creationId xmlns:p14="http://schemas.microsoft.com/office/powerpoint/2010/main" val="27610984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4412"/>
            <a:ext cx="7924800" cy="24384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609600" y="3277612"/>
            <a:ext cx="7924800" cy="3046988"/>
          </a:xfrm>
          <a:prstGeom prst="rect">
            <a:avLst/>
          </a:prstGeom>
          <a:noFill/>
          <a:ln>
            <a:solidFill>
              <a:schemeClr val="tx1"/>
            </a:solidFill>
          </a:ln>
        </p:spPr>
        <p:txBody>
          <a:bodyPr wrap="square" rtlCol="0">
            <a:spAutoFit/>
          </a:bodyPr>
          <a:lstStyle/>
          <a:p>
            <a:pPr algn="just"/>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a:t>
            </a:r>
            <a:r>
              <a:rPr lang="en-US" sz="2400" b="1" smtClean="0">
                <a:solidFill>
                  <a:srgbClr val="003399"/>
                </a:solidFill>
                <a:latin typeface="Book Antiqua" pitchFamily="18" charset="0"/>
                <a:cs typeface="Nikosh" pitchFamily="2" charset="0"/>
              </a:rPr>
              <a:t>, </a:t>
            </a:r>
            <a:r>
              <a:rPr lang="en-US" sz="2400" b="1" smtClean="0">
                <a:solidFill>
                  <a:srgbClr val="003399"/>
                </a:solidFill>
                <a:latin typeface="Book Antiqua" pitchFamily="18" charset="0"/>
                <a:cs typeface="Nikosh" pitchFamily="2" charset="0"/>
              </a:rPr>
              <a:t>A2i </a:t>
            </a:r>
            <a:r>
              <a:rPr lang="en-US" sz="2400" b="1" dirty="0" smtClean="0">
                <a:solidFill>
                  <a:srgbClr val="003399"/>
                </a:solidFill>
                <a:latin typeface="Book Antiqua" pitchFamily="18" charset="0"/>
                <a:cs typeface="Nikosh" pitchFamily="2" charset="0"/>
              </a:rPr>
              <a:t>and the panel of honorable editors ( Md. Jahangir </a:t>
            </a:r>
            <a:r>
              <a:rPr lang="en-US" sz="2400" b="1" dirty="0" err="1" smtClean="0">
                <a:solidFill>
                  <a:srgbClr val="003399"/>
                </a:solidFill>
                <a:latin typeface="Book Antiqua" pitchFamily="18" charset="0"/>
                <a:cs typeface="Nikosh" pitchFamily="2" charset="0"/>
              </a:rPr>
              <a:t>Hasan</a:t>
            </a:r>
            <a:r>
              <a:rPr lang="en-US" sz="2400" b="1" dirty="0" smtClean="0">
                <a:solidFill>
                  <a:srgbClr val="003399"/>
                </a:solidFill>
                <a:latin typeface="Book Antiqua" pitchFamily="18" charset="0"/>
                <a:cs typeface="Nikosh" pitchFamily="2" charset="0"/>
              </a:rPr>
              <a:t>, Assistant Professor (English) TTC, </a:t>
            </a:r>
            <a:r>
              <a:rPr lang="en-US" sz="2400" b="1" dirty="0" err="1" smtClean="0">
                <a:solidFill>
                  <a:srgbClr val="003399"/>
                </a:solidFill>
                <a:latin typeface="Book Antiqua" pitchFamily="18" charset="0"/>
                <a:cs typeface="Nikosh" pitchFamily="2" charset="0"/>
              </a:rPr>
              <a:t>Rangpur</a:t>
            </a:r>
            <a:r>
              <a:rPr lang="en-US" sz="2400" b="1" dirty="0" smtClean="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smtClean="0">
                <a:solidFill>
                  <a:srgbClr val="003399"/>
                </a:solidFill>
                <a:latin typeface="Book Antiqua" pitchFamily="18" charset="0"/>
                <a:cs typeface="Nikosh" pitchFamily="2" charset="0"/>
              </a:rPr>
              <a:t>Dhaka, and </a:t>
            </a:r>
            <a:r>
              <a:rPr lang="en-US" sz="2400" b="1" dirty="0" err="1" smtClean="0">
                <a:solidFill>
                  <a:srgbClr val="003399"/>
                </a:solidFill>
                <a:latin typeface="Book Antiqua" pitchFamily="18" charset="0"/>
                <a:cs typeface="Nikosh" pitchFamily="2" charset="0"/>
              </a:rPr>
              <a:t>Urmila</a:t>
            </a:r>
            <a:r>
              <a:rPr lang="en-US" sz="2400" b="1" dirty="0" smtClean="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Khaled</a:t>
            </a:r>
            <a:r>
              <a:rPr lang="en-US" sz="2400" b="1" dirty="0" smtClean="0">
                <a:solidFill>
                  <a:srgbClr val="003399"/>
                </a:solidFill>
                <a:latin typeface="Book Antiqua" pitchFamily="18" charset="0"/>
                <a:cs typeface="Nikosh" pitchFamily="2" charset="0"/>
              </a:rPr>
              <a:t>, </a:t>
            </a:r>
            <a:r>
              <a:rPr lang="en-US" sz="2400" b="1" dirty="0">
                <a:solidFill>
                  <a:srgbClr val="003399"/>
                </a:solidFill>
                <a:latin typeface="Book Antiqua" pitchFamily="18" charset="0"/>
                <a:cs typeface="Nikosh" pitchFamily="2" charset="0"/>
              </a:rPr>
              <a:t>Assistant Professor (English) TTC, </a:t>
            </a:r>
            <a:r>
              <a:rPr lang="en-US" sz="2400" b="1" dirty="0" smtClean="0">
                <a:solidFill>
                  <a:srgbClr val="003399"/>
                </a:solidFill>
                <a:latin typeface="Book Antiqua" pitchFamily="18" charset="0"/>
                <a:cs typeface="Nikosh" pitchFamily="2" charset="0"/>
              </a:rPr>
              <a:t>Dhaka, </a:t>
            </a:r>
            <a:r>
              <a:rPr lang="en-US" sz="2400" b="1" dirty="0">
                <a:solidFill>
                  <a:srgbClr val="003399"/>
                </a:solidFill>
                <a:latin typeface="Book Antiqua" pitchFamily="18" charset="0"/>
                <a:cs typeface="Nikosh" pitchFamily="2" charset="0"/>
              </a:rPr>
              <a:t>to </a:t>
            </a:r>
            <a:r>
              <a:rPr lang="en-US" sz="2400" b="1" dirty="0" smtClean="0">
                <a:solidFill>
                  <a:srgbClr val="003399"/>
                </a:solidFill>
                <a:latin typeface="Book Antiqua" pitchFamily="18" charset="0"/>
                <a:cs typeface="Nikosh" pitchFamily="2" charset="0"/>
              </a:rPr>
              <a:t>enrich the contents.</a:t>
            </a:r>
            <a:endParaRPr lang="en-US" sz="2400" b="1" dirty="0">
              <a:solidFill>
                <a:srgbClr val="003399"/>
              </a:solidFill>
              <a:latin typeface="Book Antiqua" pitchFamily="18" charset="0"/>
              <a:cs typeface="Nikosh" pitchFamily="2" charset="0"/>
            </a:endParaRPr>
          </a:p>
        </p:txBody>
      </p:sp>
    </p:spTree>
    <p:extLst>
      <p:ext uri="{BB962C8B-B14F-4D97-AF65-F5344CB8AC3E}">
        <p14:creationId xmlns:p14="http://schemas.microsoft.com/office/powerpoint/2010/main" val="4018013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200" y="914400"/>
            <a:ext cx="7619999" cy="449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6600" b="1" dirty="0" smtClean="0">
                <a:latin typeface="Andalus" pitchFamily="18" charset="-78"/>
                <a:cs typeface="Andalus" pitchFamily="18" charset="-78"/>
              </a:rPr>
              <a:t>Let us watch and observe some images.</a:t>
            </a:r>
            <a:endParaRPr lang="en-US" sz="6600" b="1" dirty="0">
              <a:latin typeface="Andalus" pitchFamily="18" charset="-78"/>
              <a:cs typeface="Andalus" pitchFamily="18" charset="-78"/>
            </a:endParaRPr>
          </a:p>
        </p:txBody>
      </p:sp>
    </p:spTree>
    <p:extLst>
      <p:ext uri="{BB962C8B-B14F-4D97-AF65-F5344CB8AC3E}">
        <p14:creationId xmlns:p14="http://schemas.microsoft.com/office/powerpoint/2010/main" val="1669741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 y="306483"/>
            <a:ext cx="8234363" cy="5256118"/>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452437" y="5715000"/>
            <a:ext cx="8234363" cy="919401"/>
          </a:xfrm>
          <a:prstGeom prst="round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800" b="1" dirty="0" smtClean="0">
                <a:latin typeface="Andalus" pitchFamily="18" charset="-78"/>
                <a:cs typeface="Andalus" pitchFamily="18" charset="-78"/>
              </a:rPr>
              <a:t>Writing on stone</a:t>
            </a:r>
            <a:endParaRPr lang="en-US" sz="4800" b="1" dirty="0">
              <a:latin typeface="Andalus" pitchFamily="18" charset="-78"/>
              <a:cs typeface="Andalus" pitchFamily="18" charset="-78"/>
            </a:endParaRPr>
          </a:p>
        </p:txBody>
      </p:sp>
    </p:spTree>
    <p:extLst>
      <p:ext uri="{BB962C8B-B14F-4D97-AF65-F5344CB8AC3E}">
        <p14:creationId xmlns:p14="http://schemas.microsoft.com/office/powerpoint/2010/main" val="2612347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
            <a:ext cx="8398239" cy="5334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376236" y="5715000"/>
            <a:ext cx="8234363" cy="919401"/>
          </a:xfrm>
          <a:prstGeom prst="round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800" b="1" dirty="0" smtClean="0">
                <a:latin typeface="Andalus" pitchFamily="18" charset="-78"/>
                <a:cs typeface="Andalus" pitchFamily="18" charset="-78"/>
              </a:rPr>
              <a:t>Writing on bark.</a:t>
            </a:r>
            <a:endParaRPr lang="en-US" sz="4800" b="1" dirty="0">
              <a:latin typeface="Andalus" pitchFamily="18" charset="-78"/>
              <a:cs typeface="Andalus" pitchFamily="18" charset="-78"/>
            </a:endParaRPr>
          </a:p>
        </p:txBody>
      </p:sp>
    </p:spTree>
    <p:extLst>
      <p:ext uri="{BB962C8B-B14F-4D97-AF65-F5344CB8AC3E}">
        <p14:creationId xmlns:p14="http://schemas.microsoft.com/office/powerpoint/2010/main" val="37507673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81" t="5123" r="4846" b="14961"/>
          <a:stretch/>
        </p:blipFill>
        <p:spPr>
          <a:xfrm>
            <a:off x="457201" y="229761"/>
            <a:ext cx="8261600" cy="5637639"/>
          </a:xfrm>
          <a:prstGeom prst="roundRect">
            <a:avLst/>
          </a:prstGeom>
          <a:ln>
            <a:solidFill>
              <a:schemeClr val="tx1"/>
            </a:solidFill>
          </a:ln>
        </p:spPr>
      </p:pic>
      <p:sp>
        <p:nvSpPr>
          <p:cNvPr id="6" name="TextBox 5"/>
          <p:cNvSpPr txBox="1"/>
          <p:nvPr/>
        </p:nvSpPr>
        <p:spPr>
          <a:xfrm>
            <a:off x="457201" y="5715000"/>
            <a:ext cx="8153398" cy="919401"/>
          </a:xfrm>
          <a:prstGeom prst="round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800" b="1" dirty="0" smtClean="0">
                <a:latin typeface="Andalus" pitchFamily="18" charset="-78"/>
                <a:cs typeface="Andalus" pitchFamily="18" charset="-78"/>
              </a:rPr>
              <a:t>Writing on slate.</a:t>
            </a:r>
            <a:endParaRPr lang="en-US" sz="4800" b="1" dirty="0">
              <a:latin typeface="Andalus" pitchFamily="18" charset="-78"/>
              <a:cs typeface="Andalus" pitchFamily="18" charset="-78"/>
            </a:endParaRPr>
          </a:p>
        </p:txBody>
      </p:sp>
    </p:spTree>
    <p:extLst>
      <p:ext uri="{BB962C8B-B14F-4D97-AF65-F5344CB8AC3E}">
        <p14:creationId xmlns:p14="http://schemas.microsoft.com/office/powerpoint/2010/main" val="3563858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33199"/>
            <a:ext cx="6781800" cy="4684093"/>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4" name="TextBox 3"/>
          <p:cNvSpPr txBox="1"/>
          <p:nvPr/>
        </p:nvSpPr>
        <p:spPr>
          <a:xfrm>
            <a:off x="1143000" y="5562600"/>
            <a:ext cx="6781800" cy="919401"/>
          </a:xfrm>
          <a:prstGeom prst="round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800" b="1" dirty="0" smtClean="0">
                <a:latin typeface="Andalus" pitchFamily="18" charset="-78"/>
                <a:cs typeface="Andalus" pitchFamily="18" charset="-78"/>
              </a:rPr>
              <a:t>Now we write on papers.</a:t>
            </a:r>
            <a:endParaRPr lang="en-US" sz="4800" b="1" dirty="0">
              <a:latin typeface="Andalus" pitchFamily="18" charset="-78"/>
              <a:cs typeface="Andalus" pitchFamily="18" charset="-78"/>
            </a:endParaRPr>
          </a:p>
        </p:txBody>
      </p:sp>
    </p:spTree>
    <p:extLst>
      <p:ext uri="{BB962C8B-B14F-4D97-AF65-F5344CB8AC3E}">
        <p14:creationId xmlns:p14="http://schemas.microsoft.com/office/powerpoint/2010/main" val="251282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547" t="3861" b="4643"/>
          <a:stretch/>
        </p:blipFill>
        <p:spPr>
          <a:xfrm>
            <a:off x="152400" y="152400"/>
            <a:ext cx="8763000" cy="5715000"/>
          </a:xfrm>
          <a:prstGeom prst="rect">
            <a:avLst/>
          </a:prstGeom>
        </p:spPr>
      </p:pic>
      <p:sp>
        <p:nvSpPr>
          <p:cNvPr id="10" name="TextBox 9"/>
          <p:cNvSpPr txBox="1"/>
          <p:nvPr/>
        </p:nvSpPr>
        <p:spPr>
          <a:xfrm>
            <a:off x="152400" y="6019800"/>
            <a:ext cx="8763000" cy="646331"/>
          </a:xfrm>
          <a:prstGeom prst="rect">
            <a:avLst/>
          </a:prstGeom>
          <a:noFill/>
          <a:ln>
            <a:solidFill>
              <a:schemeClr val="tx1"/>
            </a:solidFill>
          </a:ln>
        </p:spPr>
        <p:txBody>
          <a:bodyPr wrap="square" rtlCol="0">
            <a:spAutoFit/>
          </a:bodyPr>
          <a:lstStyle/>
          <a:p>
            <a:pPr algn="ctr"/>
            <a:r>
              <a:rPr lang="en-US" sz="3600" b="1" dirty="0" smtClean="0">
                <a:latin typeface="Andalus" pitchFamily="18" charset="-78"/>
                <a:cs typeface="Andalus" pitchFamily="18" charset="-78"/>
              </a:rPr>
              <a:t>Written records.</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6413623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1440</Words>
  <Application>Microsoft Office PowerPoint</Application>
  <PresentationFormat>On-screen Show (4:3)</PresentationFormat>
  <Paragraphs>196</Paragraphs>
  <Slides>36</Slides>
  <Notes>34</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92</cp:revision>
  <dcterms:created xsi:type="dcterms:W3CDTF">2014-10-09T07:17:15Z</dcterms:created>
  <dcterms:modified xsi:type="dcterms:W3CDTF">2015-06-24T04:07:02Z</dcterms:modified>
</cp:coreProperties>
</file>